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5" r:id="rId5"/>
  </p:sldMasterIdLst>
  <p:notesMasterIdLst>
    <p:notesMasterId r:id="rId42"/>
  </p:notesMasterIdLst>
  <p:handoutMasterIdLst>
    <p:handoutMasterId r:id="rId43"/>
  </p:handoutMasterIdLst>
  <p:sldIdLst>
    <p:sldId id="430" r:id="rId6"/>
    <p:sldId id="431" r:id="rId7"/>
    <p:sldId id="399" r:id="rId8"/>
    <p:sldId id="376" r:id="rId9"/>
    <p:sldId id="377" r:id="rId10"/>
    <p:sldId id="381" r:id="rId11"/>
    <p:sldId id="382" r:id="rId12"/>
    <p:sldId id="395" r:id="rId13"/>
    <p:sldId id="392" r:id="rId14"/>
    <p:sldId id="432" r:id="rId15"/>
    <p:sldId id="362" r:id="rId16"/>
    <p:sldId id="424" r:id="rId17"/>
    <p:sldId id="412" r:id="rId18"/>
    <p:sldId id="403" r:id="rId19"/>
    <p:sldId id="429" r:id="rId20"/>
    <p:sldId id="411" r:id="rId21"/>
    <p:sldId id="415" r:id="rId22"/>
    <p:sldId id="416" r:id="rId23"/>
    <p:sldId id="405" r:id="rId24"/>
    <p:sldId id="421" r:id="rId25"/>
    <p:sldId id="406" r:id="rId26"/>
    <p:sldId id="407" r:id="rId27"/>
    <p:sldId id="420" r:id="rId28"/>
    <p:sldId id="408" r:id="rId29"/>
    <p:sldId id="419" r:id="rId30"/>
    <p:sldId id="428" r:id="rId31"/>
    <p:sldId id="433" r:id="rId32"/>
    <p:sldId id="409" r:id="rId33"/>
    <p:sldId id="427" r:id="rId34"/>
    <p:sldId id="422" r:id="rId35"/>
    <p:sldId id="423" r:id="rId36"/>
    <p:sldId id="410" r:id="rId37"/>
    <p:sldId id="404" r:id="rId38"/>
    <p:sldId id="425" r:id="rId39"/>
    <p:sldId id="426" r:id="rId40"/>
    <p:sldId id="418"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Golan, Amir" initials="GA" lastIdx="2" clrIdx="2">
    <p:extLst/>
  </p:cmAuthor>
  <p:cmAuthor id="3" name="Solominsky, Bill" initials="SB" lastIdx="1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042"/>
    <a:srgbClr val="595A5D"/>
    <a:srgbClr val="DCDCDC"/>
    <a:srgbClr val="4F81BD"/>
    <a:srgbClr val="0C9B2E"/>
    <a:srgbClr val="FFFAD0"/>
    <a:srgbClr val="FFF8AE"/>
    <a:srgbClr val="FCB64C"/>
    <a:srgbClr val="FEC46F"/>
    <a:srgbClr val="FF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77429" autoAdjust="0"/>
  </p:normalViewPr>
  <p:slideViewPr>
    <p:cSldViewPr snapToGrid="0" showGuides="1">
      <p:cViewPr varScale="1">
        <p:scale>
          <a:sx n="112" d="100"/>
          <a:sy n="112" d="100"/>
        </p:scale>
        <p:origin x="156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621"/>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A7B707-DE5F-4BBB-AF53-C2FAF53AAB46}" type="datetimeFigureOut">
              <a:rPr lang="en-US" smtClean="0"/>
              <a:t>11/15/18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EDEC2E-335F-4B82-B96E-30DC2701BD33}" type="slidenum">
              <a:rPr lang="en-US" smtClean="0"/>
              <a:t>‹#›</a:t>
            </a:fld>
            <a:endParaRPr lang="en-US"/>
          </a:p>
        </p:txBody>
      </p:sp>
    </p:spTree>
    <p:extLst>
      <p:ext uri="{BB962C8B-B14F-4D97-AF65-F5344CB8AC3E}">
        <p14:creationId xmlns:p14="http://schemas.microsoft.com/office/powerpoint/2010/main" val="32925441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11/15/18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US" sz="1200" kern="1200" baseline="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7233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 automation to both reactive/proactive scenarios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428352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endParaRPr lang="en-GB"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78974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73250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343641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27133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179945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493756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457164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750395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152864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192273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057027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2590765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563481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249957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3254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446211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11857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208421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65694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419497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629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4285775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2511739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794236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60630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75609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37669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50839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823453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726654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a:t>
            </a:r>
          </a:p>
          <a:p>
            <a:r>
              <a:rPr lang="en-US" dirty="0"/>
              <a:t>Run command</a:t>
            </a:r>
          </a:p>
          <a:p>
            <a:r>
              <a:rPr lang="en-US" dirty="0"/>
              <a:t>Patch manager</a:t>
            </a:r>
          </a:p>
          <a:p>
            <a:r>
              <a:rPr lang="en-US" dirty="0"/>
              <a:t>Maintenance windows</a:t>
            </a:r>
          </a:p>
          <a:p>
            <a:r>
              <a:rPr lang="en-US"/>
              <a:t>State manager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4277190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56348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355770"/>
            <a:ext cx="3683000" cy="433387"/>
          </a:xfrm>
          <a:prstGeom prst="rect">
            <a:avLst/>
          </a:prstGeom>
        </p:spPr>
        <p:txBody>
          <a:bodyPr>
            <a:normAutofit/>
          </a:bodyPr>
          <a:lstStyle>
            <a:lvl1pPr marL="0" indent="0" algn="l">
              <a:buNone/>
              <a:defRPr sz="1600" baseline="0"/>
            </a:lvl1pPr>
          </a:lstStyle>
          <a:p>
            <a:pPr lvl="0"/>
            <a:r>
              <a:rPr lang="en-US" dirty="0"/>
              <a:t>Click to Edit Presenter Name, Title</a:t>
            </a:r>
          </a:p>
        </p:txBody>
      </p:sp>
      <p:sp>
        <p:nvSpPr>
          <p:cNvPr id="7" name="Text Placeholder 11"/>
          <p:cNvSpPr>
            <a:spLocks noGrp="1"/>
          </p:cNvSpPr>
          <p:nvPr>
            <p:ph type="body" sz="quarter" idx="11" hasCustomPrompt="1"/>
          </p:nvPr>
        </p:nvSpPr>
        <p:spPr>
          <a:xfrm>
            <a:off x="487899" y="3863771"/>
            <a:ext cx="3683000" cy="369888"/>
          </a:xfrm>
          <a:prstGeom prst="rect">
            <a:avLst/>
          </a:prstGeo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790294"/>
            <a:ext cx="7324988" cy="744537"/>
          </a:xfrm>
          <a:prstGeom prst="rect">
            <a:avLst/>
          </a:prstGeom>
        </p:spPr>
        <p:txBody>
          <a:bodyPr>
            <a:noAutofit/>
          </a:bodyPr>
          <a:lstStyle>
            <a:lvl1pPr marL="0" indent="0" algn="l">
              <a:buNone/>
              <a:defRPr sz="4000" b="1" baseline="0">
                <a:solidFill>
                  <a:schemeClr val="tx2">
                    <a:lumMod val="50000"/>
                  </a:schemeClr>
                </a:solidFill>
              </a:defRPr>
            </a:lvl1pPr>
          </a:lstStyle>
          <a:p>
            <a:pPr lvl="0"/>
            <a:r>
              <a:rPr lang="en-US" dirty="0"/>
              <a:t>Click to edit Master title style</a:t>
            </a:r>
          </a:p>
        </p:txBody>
      </p:sp>
      <p:sp>
        <p:nvSpPr>
          <p:cNvPr id="12" name="Text Placeholder 11"/>
          <p:cNvSpPr>
            <a:spLocks noGrp="1"/>
          </p:cNvSpPr>
          <p:nvPr>
            <p:ph type="body" sz="quarter" idx="13"/>
          </p:nvPr>
        </p:nvSpPr>
        <p:spPr>
          <a:xfrm>
            <a:off x="487899" y="2540641"/>
            <a:ext cx="6041582" cy="487849"/>
          </a:xfrm>
          <a:prstGeom prst="rect">
            <a:avLst/>
          </a:prstGeo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3" name="Straight Connector 2"/>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899" y="224265"/>
            <a:ext cx="4061505" cy="1252948"/>
          </a:xfrm>
          <a:prstGeom prst="rect">
            <a:avLst/>
          </a:prstGeom>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endParaRPr lang="en-US" dirty="0"/>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5" name="Straight Connector 4"/>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11" name="Straight Connector 10"/>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673100" y="1849438"/>
            <a:ext cx="6994525" cy="893762"/>
          </a:xfrm>
          <a:prstGeom prst="rect">
            <a:avLst/>
          </a:prstGeom>
        </p:spPr>
        <p:txBody>
          <a:bodyPr/>
          <a:lstStyle>
            <a:lvl1pPr>
              <a:defRPr/>
            </a:lvl1pPr>
          </a:lstStyle>
          <a:p>
            <a:pPr lvl="0"/>
            <a:r>
              <a:rPr lang="en-US" dirty="0"/>
              <a:t>Thank you!</a:t>
            </a:r>
          </a:p>
        </p:txBody>
      </p:sp>
      <p:sp>
        <p:nvSpPr>
          <p:cNvPr id="15" name="Content Placeholder 14"/>
          <p:cNvSpPr>
            <a:spLocks noGrp="1"/>
          </p:cNvSpPr>
          <p:nvPr>
            <p:ph sz="quarter" idx="11" hasCustomPrompt="1"/>
          </p:nvPr>
        </p:nvSpPr>
        <p:spPr>
          <a:xfrm>
            <a:off x="682625" y="3084513"/>
            <a:ext cx="4783138" cy="1095375"/>
          </a:xfrm>
          <a:prstGeom prst="rect">
            <a:avLst/>
          </a:prstGeom>
        </p:spPr>
        <p:txBody>
          <a:bodyPr/>
          <a:lstStyle>
            <a:lvl1pPr>
              <a:defRPr baseline="0"/>
            </a:lvl1pPr>
          </a:lstStyle>
          <a:p>
            <a:pPr lvl="0"/>
            <a:r>
              <a:rPr lang="en-US" dirty="0"/>
              <a:t>Edit presenter name</a:t>
            </a:r>
          </a:p>
        </p:txBody>
      </p:sp>
    </p:spTree>
    <p:extLst>
      <p:ext uri="{BB962C8B-B14F-4D97-AF65-F5344CB8AC3E}">
        <p14:creationId xmlns:p14="http://schemas.microsoft.com/office/powerpoint/2010/main" val="2124837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1342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duotone>
              <a:schemeClr val="accent3">
                <a:shade val="45000"/>
                <a:satMod val="135000"/>
              </a:schemeClr>
              <a:prstClr val="white"/>
            </a:duotone>
            <a:extLst>
              <a:ext uri="{BEBA8EAE-BF5A-486C-A8C5-ECC9F3942E4B}">
                <a14:imgProps xmlns:a14="http://schemas.microsoft.com/office/drawing/2010/main">
                  <a14:imgLayer>
                    <a14:imgEffect>
                      <a14:colorTemperature colorTemp="3746"/>
                    </a14:imgEffect>
                    <a14:imgEffect>
                      <a14:saturation sat="212000"/>
                    </a14:imgEffect>
                  </a14:imgLayer>
                </a14:imgProps>
              </a:ext>
              <a:ext uri="{28A0092B-C50C-407E-A947-70E740481C1C}">
                <a14:useLocalDpi xmlns:a14="http://schemas.microsoft.com/office/drawing/2010/main"/>
              </a:ext>
            </a:extLst>
          </a:blip>
          <a:srcRect/>
          <a:stretch/>
        </p:blipFill>
        <p:spPr>
          <a:xfrm>
            <a:off x="3269" y="-1"/>
            <a:ext cx="9144000" cy="5143501"/>
          </a:xfrm>
          <a:prstGeom prst="rect">
            <a:avLst/>
          </a:prstGeom>
          <a:solidFill>
            <a:schemeClr val="accent1"/>
          </a:solidFill>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a:prstGeom prst="rect">
            <a:avLst/>
          </a:prstGeo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a:prstGeom prst="rect">
            <a:avLst/>
          </a:prstGeo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a:prstGeom prst="rect">
            <a:avLst/>
          </a:prstGeo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a:prstGeom prst="rect">
            <a:avLst/>
          </a:prstGeo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34178724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355770"/>
            <a:ext cx="3683000" cy="433387"/>
          </a:xfrm>
          <a:prstGeom prst="rect">
            <a:avLst/>
          </a:prstGeom>
        </p:spPr>
        <p:txBody>
          <a:bodyPr>
            <a:normAutofit/>
          </a:bodyPr>
          <a:lstStyle>
            <a:lvl1pPr marL="0" indent="0" algn="l">
              <a:buNone/>
              <a:defRPr sz="1600" baseline="0"/>
            </a:lvl1pPr>
          </a:lstStyle>
          <a:p>
            <a:pPr lvl="0"/>
            <a:r>
              <a:rPr lang="en-US" dirty="0"/>
              <a:t>Click to Edit Presenter Name, Title</a:t>
            </a:r>
          </a:p>
        </p:txBody>
      </p:sp>
      <p:sp>
        <p:nvSpPr>
          <p:cNvPr id="7" name="Text Placeholder 11"/>
          <p:cNvSpPr>
            <a:spLocks noGrp="1"/>
          </p:cNvSpPr>
          <p:nvPr>
            <p:ph type="body" sz="quarter" idx="11" hasCustomPrompt="1"/>
          </p:nvPr>
        </p:nvSpPr>
        <p:spPr>
          <a:xfrm>
            <a:off x="487899" y="3863771"/>
            <a:ext cx="3683000" cy="369888"/>
          </a:xfrm>
          <a:prstGeom prst="rect">
            <a:avLst/>
          </a:prstGeo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790294"/>
            <a:ext cx="7324988" cy="744537"/>
          </a:xfrm>
          <a:prstGeom prst="rect">
            <a:avLst/>
          </a:prstGeom>
        </p:spPr>
        <p:txBody>
          <a:bodyPr>
            <a:noAutofit/>
          </a:bodyPr>
          <a:lstStyle>
            <a:lvl1pPr marL="0" indent="0" algn="l">
              <a:buNone/>
              <a:defRPr sz="4000" b="1" baseline="0">
                <a:solidFill>
                  <a:schemeClr val="tx2">
                    <a:lumMod val="50000"/>
                  </a:schemeClr>
                </a:solidFill>
              </a:defRPr>
            </a:lvl1pPr>
          </a:lstStyle>
          <a:p>
            <a:pPr lvl="0"/>
            <a:r>
              <a:rPr lang="en-US" dirty="0"/>
              <a:t>Click to edit Master title style</a:t>
            </a:r>
          </a:p>
        </p:txBody>
      </p:sp>
      <p:sp>
        <p:nvSpPr>
          <p:cNvPr id="12" name="Text Placeholder 11"/>
          <p:cNvSpPr>
            <a:spLocks noGrp="1"/>
          </p:cNvSpPr>
          <p:nvPr>
            <p:ph type="body" sz="quarter" idx="13"/>
          </p:nvPr>
        </p:nvSpPr>
        <p:spPr>
          <a:xfrm>
            <a:off x="487899" y="2540641"/>
            <a:ext cx="6041582" cy="487849"/>
          </a:xfrm>
          <a:prstGeom prst="rect">
            <a:avLst/>
          </a:prstGeo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3" name="Straight Connector 2"/>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899" y="224265"/>
            <a:ext cx="4061505" cy="1252948"/>
          </a:xfrm>
          <a:prstGeom prst="rect">
            <a:avLst/>
          </a:prstGeom>
        </p:spPr>
      </p:pic>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00643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a:xfrm>
            <a:off x="340592" y="1009332"/>
            <a:ext cx="8205304" cy="3416002"/>
          </a:xfrm>
          <a:prstGeom prst="rect">
            <a:avLst/>
          </a:prstGeom>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Box 12"/>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cxnSp>
        <p:nvCxnSpPr>
          <p:cNvPr id="15" name="Straight Connector 14"/>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spTree>
    <p:extLst>
      <p:ext uri="{BB962C8B-B14F-4D97-AF65-F5344CB8AC3E}">
        <p14:creationId xmlns:p14="http://schemas.microsoft.com/office/powerpoint/2010/main" val="310816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414926"/>
          </a:xfrm>
          <a:prstGeom prst="rect">
            <a:avLst/>
          </a:prstGeo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cxnSp>
        <p:nvCxnSpPr>
          <p:cNvPr id="7" name="Straight Connector 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5144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a:prstGeom prst="rect">
            <a:avLst/>
          </a:prstGeom>
        </p:spPr>
        <p:txBody>
          <a:bodyPr anchor="ctr">
            <a:noAutofit/>
          </a:bodyPr>
          <a:lstStyle>
            <a:lvl1pPr algn="l">
              <a:defRPr sz="4000" b="1" cap="none">
                <a:solidFill>
                  <a:srgbClr val="4D4D4C"/>
                </a:solidFill>
              </a:defRPr>
            </a:lvl1pPr>
          </a:lstStyle>
          <a:p>
            <a:r>
              <a:rPr lang="en-US"/>
              <a:t>Click to edit Master title style</a:t>
            </a:r>
            <a:endParaRPr lang="en-US" dirty="0"/>
          </a:p>
        </p:txBody>
      </p:sp>
      <p:sp>
        <p:nvSpPr>
          <p:cNvPr id="4" name="TextBox 3"/>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6" name="Straight Connector 5"/>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405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a:prstGeom prst="rect">
            <a:avLst/>
          </a:prstGeo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a:prstGeom prst="rect">
            <a:avLst/>
          </a:prstGeo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7" name="Straight Connector 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241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a:prstGeom prst="rect">
            <a:avLst/>
          </a:prstGeo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a:prstGeom prst="rect">
            <a:avLst/>
          </a:prstGeo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a:prstGeom prst="rect">
            <a:avLst/>
          </a:prstGeo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9" name="Straight Connector 8"/>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096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a:xfrm>
            <a:off x="340592" y="1009332"/>
            <a:ext cx="8205304" cy="3416002"/>
          </a:xfrm>
          <a:prstGeom prst="rect">
            <a:avLst/>
          </a:prstGeom>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Box 5"/>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8" name="Straight Connector 7"/>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1554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9" name="TextBox 18"/>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21" name="Straight Connector 20"/>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56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5" name="TextBox 14"/>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17" name="Straight Connector 1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879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endParaRPr lang="en-US" dirty="0"/>
          </a:p>
        </p:txBody>
      </p:sp>
      <p:sp>
        <p:nvSpPr>
          <p:cNvPr id="3" name="TextBox 2"/>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5" name="Straight Connector 4"/>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9047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TextBox 8"/>
          <p:cNvSpPr txBox="1"/>
          <p:nvPr userDrawn="1"/>
        </p:nvSpPr>
        <p:spPr>
          <a:xfrm>
            <a:off x="487899" y="4746724"/>
            <a:ext cx="4675974" cy="138499"/>
          </a:xfrm>
          <a:prstGeom prst="rect">
            <a:avLst/>
          </a:prstGeom>
          <a:noFill/>
        </p:spPr>
        <p:txBody>
          <a:bodyPr wrap="square" lIns="0" tIns="0" rIns="0" bIns="0" rtlCol="0">
            <a:spAutoFit/>
          </a:bodyPr>
          <a:lstStyle/>
          <a:p>
            <a:r>
              <a:rPr lang="en-US" sz="900" dirty="0">
                <a:solidFill>
                  <a:schemeClr val="tx1">
                    <a:lumMod val="60000"/>
                    <a:lumOff val="40000"/>
                  </a:schemeClr>
                </a:solidFill>
              </a:rPr>
              <a:t>© 2016, Amazon Web Services, Inc. or its Affiliates.  </a:t>
            </a:r>
            <a:r>
              <a:rPr lang="en-US" sz="900" dirty="0">
                <a:solidFill>
                  <a:schemeClr val="accent1">
                    <a:lumMod val="75000"/>
                  </a:schemeClr>
                </a:solidFill>
              </a:rPr>
              <a:t>|  </a:t>
            </a:r>
            <a:r>
              <a:rPr lang="en-US" sz="900" b="0" dirty="0">
                <a:solidFill>
                  <a:schemeClr val="tx2">
                    <a:lumMod val="50000"/>
                  </a:schemeClr>
                </a:solidFill>
              </a:rPr>
              <a:t>Amazon Confidential</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11" name="Straight Connector 10"/>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673100" y="1849438"/>
            <a:ext cx="6994525" cy="893762"/>
          </a:xfrm>
          <a:prstGeom prst="rect">
            <a:avLst/>
          </a:prstGeom>
        </p:spPr>
        <p:txBody>
          <a:bodyPr/>
          <a:lstStyle>
            <a:lvl1pPr>
              <a:defRPr/>
            </a:lvl1pPr>
          </a:lstStyle>
          <a:p>
            <a:pPr lvl="0"/>
            <a:r>
              <a:rPr lang="en-US" dirty="0"/>
              <a:t>Thank you!</a:t>
            </a:r>
          </a:p>
        </p:txBody>
      </p:sp>
      <p:sp>
        <p:nvSpPr>
          <p:cNvPr id="15" name="Content Placeholder 14"/>
          <p:cNvSpPr>
            <a:spLocks noGrp="1"/>
          </p:cNvSpPr>
          <p:nvPr>
            <p:ph sz="quarter" idx="11" hasCustomPrompt="1"/>
          </p:nvPr>
        </p:nvSpPr>
        <p:spPr>
          <a:xfrm>
            <a:off x="682625" y="3084513"/>
            <a:ext cx="4783138" cy="1095375"/>
          </a:xfrm>
          <a:prstGeom prst="rect">
            <a:avLst/>
          </a:prstGeom>
        </p:spPr>
        <p:txBody>
          <a:bodyPr/>
          <a:lstStyle>
            <a:lvl1pPr>
              <a:defRPr baseline="0"/>
            </a:lvl1pPr>
          </a:lstStyle>
          <a:p>
            <a:pPr lvl="0"/>
            <a:r>
              <a:rPr lang="en-US" dirty="0"/>
              <a:t>Edit presenter name</a:t>
            </a:r>
          </a:p>
        </p:txBody>
      </p:sp>
    </p:spTree>
    <p:extLst>
      <p:ext uri="{BB962C8B-B14F-4D97-AF65-F5344CB8AC3E}">
        <p14:creationId xmlns:p14="http://schemas.microsoft.com/office/powerpoint/2010/main" val="36528819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51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414926"/>
          </a:xfrm>
          <a:prstGeom prst="rect">
            <a:avLst/>
          </a:prstGeo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a:prstGeom prst="rect">
            <a:avLst/>
          </a:prstGeom>
        </p:spPr>
        <p:txBody>
          <a:bodyPr anchor="ctr">
            <a:noAutofit/>
          </a:bodyPr>
          <a:lstStyle>
            <a:lvl1pPr algn="l">
              <a:defRPr sz="4000" b="1" cap="none">
                <a:solidFill>
                  <a:srgbClr val="4D4D4C"/>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6" name="Straight Connector 5"/>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a:prstGeom prst="rect">
            <a:avLst/>
          </a:prstGeo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a:prstGeom prst="rect">
            <a:avLst/>
          </a:prstGeo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7" name="Straight Connector 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a:prstGeom prst="rect">
            <a:avLst/>
          </a:prstGeo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a:prstGeom prst="rect">
            <a:avLst/>
          </a:prstGeo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a:prstGeom prst="rect">
            <a:avLst/>
          </a:prstGeo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9" name="Straight Connector 8"/>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8" name="Straight Connector 7"/>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a:prstGeom prst="rect">
            <a:avLst/>
          </a:prstGeo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6" name="Picture Placeholder 2"/>
          <p:cNvSpPr>
            <a:spLocks noGrp="1"/>
          </p:cNvSpPr>
          <p:nvPr>
            <p:ph type="pic" sz="quarter" idx="17"/>
          </p:nvPr>
        </p:nvSpPr>
        <p:spPr>
          <a:xfrm>
            <a:off x="2496747"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7" name="Picture Placeholder 2"/>
          <p:cNvSpPr>
            <a:spLocks noGrp="1"/>
          </p:cNvSpPr>
          <p:nvPr>
            <p:ph type="pic" sz="quarter" idx="18"/>
          </p:nvPr>
        </p:nvSpPr>
        <p:spPr>
          <a:xfrm>
            <a:off x="4634585"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sp>
        <p:nvSpPr>
          <p:cNvPr id="18" name="Picture Placeholder 2"/>
          <p:cNvSpPr>
            <a:spLocks noGrp="1"/>
          </p:cNvSpPr>
          <p:nvPr>
            <p:ph type="pic" sz="quarter" idx="19"/>
          </p:nvPr>
        </p:nvSpPr>
        <p:spPr>
          <a:xfrm>
            <a:off x="6990345" y="1604354"/>
            <a:ext cx="1797050" cy="1344612"/>
          </a:xfrm>
          <a:prstGeom prst="rect">
            <a:avLst/>
          </a:prstGeom>
        </p:spPr>
        <p:txBody>
          <a:bodyPr>
            <a:normAutofit/>
          </a:bodyPr>
          <a:lstStyle>
            <a:lvl1pPr>
              <a:defRPr sz="1400">
                <a:solidFill>
                  <a:schemeClr val="accent6">
                    <a:lumMod val="60000"/>
                    <a:lumOff val="40000"/>
                  </a:schemeClr>
                </a:solidFill>
              </a:defRPr>
            </a:lvl1pPr>
          </a:lstStyle>
          <a:p>
            <a:r>
              <a:rPr lang="en-US"/>
              <a:t>Click icon to add picture</a:t>
            </a:r>
            <a:endParaRPr lang="en-US" dirty="0"/>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21" name="Straight Connector 20"/>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a:prstGeom prst="rect">
            <a:avLst/>
          </a:prstGeo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a:prstGeom prst="rect">
            <a:avLst/>
          </a:prstGeo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0" name="Picture Placeholder 2"/>
          <p:cNvSpPr>
            <a:spLocks noGrp="1"/>
          </p:cNvSpPr>
          <p:nvPr>
            <p:ph type="pic" sz="quarter" idx="21"/>
          </p:nvPr>
        </p:nvSpPr>
        <p:spPr>
          <a:xfrm>
            <a:off x="3479308"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1" name="Picture Placeholder 2"/>
          <p:cNvSpPr>
            <a:spLocks noGrp="1"/>
          </p:cNvSpPr>
          <p:nvPr>
            <p:ph type="pic" sz="quarter" idx="22"/>
          </p:nvPr>
        </p:nvSpPr>
        <p:spPr>
          <a:xfrm>
            <a:off x="6624974" y="928298"/>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a:t>Click icon to add picture</a:t>
            </a:r>
            <a:endParaRPr lang="en-US" dirty="0"/>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2887" y="4672304"/>
            <a:ext cx="766854" cy="287337"/>
          </a:xfrm>
          <a:prstGeom prst="rect">
            <a:avLst/>
          </a:prstGeom>
        </p:spPr>
      </p:pic>
      <p:cxnSp>
        <p:nvCxnSpPr>
          <p:cNvPr id="17" name="Straight Connector 16"/>
          <p:cNvCxnSpPr/>
          <p:nvPr userDrawn="1"/>
        </p:nvCxnSpPr>
        <p:spPr>
          <a:xfrm flipV="1">
            <a:off x="182880" y="4546740"/>
            <a:ext cx="8811682" cy="4158"/>
          </a:xfrm>
          <a:prstGeom prst="line">
            <a:avLst/>
          </a:prstGeom>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4"/>
          <a:stretch>
            <a:fillRect/>
          </a:stretch>
        </p:blipFill>
        <p:spPr>
          <a:xfrm>
            <a:off x="-397" y="-985"/>
            <a:ext cx="9144793" cy="5145470"/>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7" r:id="rId11"/>
    <p:sldLayoutId id="2147483694" r:id="rId12"/>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5"/>
          <a:stretch>
            <a:fillRect/>
          </a:stretch>
        </p:blipFill>
        <p:spPr>
          <a:xfrm>
            <a:off x="-397" y="-985"/>
            <a:ext cx="9144793" cy="5145470"/>
          </a:xfrm>
          <a:prstGeom prst="rect">
            <a:avLst/>
          </a:prstGeom>
        </p:spPr>
      </p:pic>
    </p:spTree>
    <p:extLst>
      <p:ext uri="{BB962C8B-B14F-4D97-AF65-F5344CB8AC3E}">
        <p14:creationId xmlns:p14="http://schemas.microsoft.com/office/powerpoint/2010/main" val="136863838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rjgleave/aws-ssm-immersion-day" TargetMode="External"/><Relationship Id="rId2" Type="http://schemas.openxmlformats.org/officeDocument/2006/relationships/hyperlink" Target="https://www.youtube.com/watch?v=zwS8lssaY_k&amp;list=PLhr1KZpdzukeH5jKyYi55ef9tEWAllypB"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latin typeface="Amazon Ember Light" charset="0"/>
                <a:ea typeface="Amazon Ember Light" charset="0"/>
                <a:cs typeface="Amazon Ember Light" charset="0"/>
              </a:rPr>
              <a:t>Immersion Day</a:t>
            </a:r>
          </a:p>
        </p:txBody>
      </p:sp>
      <p:sp>
        <p:nvSpPr>
          <p:cNvPr id="3" name="Text Placeholder 2"/>
          <p:cNvSpPr>
            <a:spLocks noGrp="1"/>
          </p:cNvSpPr>
          <p:nvPr>
            <p:ph type="body" sz="quarter" idx="11"/>
          </p:nvPr>
        </p:nvSpPr>
        <p:spPr/>
        <p:txBody>
          <a:bodyPr/>
          <a:lstStyle/>
          <a:p>
            <a:r>
              <a:rPr lang="en-US" dirty="0">
                <a:latin typeface="Amazon Ember" charset="0"/>
                <a:ea typeface="Amazon Ember" charset="0"/>
                <a:cs typeface="Amazon Ember" charset="0"/>
              </a:rPr>
              <a:t>AWS Systems Manager</a:t>
            </a:r>
          </a:p>
        </p:txBody>
      </p:sp>
      <p:sp>
        <p:nvSpPr>
          <p:cNvPr id="4" name="Text Placeholder 3"/>
          <p:cNvSpPr>
            <a:spLocks noGrp="1"/>
          </p:cNvSpPr>
          <p:nvPr>
            <p:ph type="body" sz="quarter" idx="12"/>
          </p:nvPr>
        </p:nvSpPr>
        <p:spPr>
          <a:xfrm>
            <a:off x="1003532" y="3062123"/>
            <a:ext cx="4672339" cy="216771"/>
          </a:xfrm>
        </p:spPr>
        <p:txBody>
          <a:bodyPr/>
          <a:lstStyle/>
          <a:p>
            <a:r>
              <a:rPr lang="en-US" dirty="0"/>
              <a:t>Gain operational insights and take action</a:t>
            </a:r>
          </a:p>
        </p:txBody>
      </p:sp>
    </p:spTree>
    <p:extLst>
      <p:ext uri="{BB962C8B-B14F-4D97-AF65-F5344CB8AC3E}">
        <p14:creationId xmlns:p14="http://schemas.microsoft.com/office/powerpoint/2010/main" val="135864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6615" y="201698"/>
            <a:ext cx="8449056" cy="469830"/>
          </a:xfrm>
        </p:spPr>
        <p:txBody>
          <a:bodyPr/>
          <a:lstStyle/>
          <a:p>
            <a:r>
              <a:rPr lang="en-US" dirty="0"/>
              <a:t>Automation</a:t>
            </a:r>
          </a:p>
        </p:txBody>
      </p:sp>
      <p:sp>
        <p:nvSpPr>
          <p:cNvPr id="3" name="Content Placeholder 2"/>
          <p:cNvSpPr>
            <a:spLocks noGrp="1"/>
          </p:cNvSpPr>
          <p:nvPr>
            <p:ph sz="quarter" idx="10"/>
          </p:nvPr>
        </p:nvSpPr>
        <p:spPr>
          <a:xfrm>
            <a:off x="356616" y="739656"/>
            <a:ext cx="8449055" cy="4200206"/>
          </a:xfrm>
        </p:spPr>
        <p:txBody>
          <a:bodyPr/>
          <a:lstStyle/>
          <a:p>
            <a:pPr>
              <a:lnSpc>
                <a:spcPct val="150000"/>
              </a:lnSpc>
            </a:pPr>
            <a:r>
              <a:rPr lang="en-US" sz="1400" b="1" dirty="0"/>
              <a:t>Use AWS vetted documents or create your own</a:t>
            </a:r>
          </a:p>
          <a:p>
            <a:pPr marL="285750" indent="-285750">
              <a:lnSpc>
                <a:spcPct val="150000"/>
              </a:lnSpc>
              <a:buFont typeface="Wingdings" panose="05000000000000000000" pitchFamily="2" charset="2"/>
              <a:buChar char="q"/>
            </a:pPr>
            <a:r>
              <a:rPr lang="en-US" sz="1400" dirty="0"/>
              <a:t>Use community generated documents </a:t>
            </a:r>
          </a:p>
          <a:p>
            <a:pPr marL="285750" indent="-285750">
              <a:lnSpc>
                <a:spcPct val="150000"/>
              </a:lnSpc>
              <a:buFont typeface="Wingdings" panose="05000000000000000000" pitchFamily="2" charset="2"/>
              <a:buChar char="q"/>
            </a:pPr>
            <a:r>
              <a:rPr lang="en-US" sz="1400" dirty="0"/>
              <a:t>Automate repeatable manual tasks</a:t>
            </a:r>
          </a:p>
          <a:p>
            <a:pPr marL="171450" indent="-171450">
              <a:lnSpc>
                <a:spcPct val="150000"/>
              </a:lnSpc>
              <a:buFont typeface="Arial" panose="020B0604020202020204" pitchFamily="34" charset="0"/>
              <a:buChar char="•"/>
            </a:pPr>
            <a:endParaRPr lang="en-US" sz="300" dirty="0"/>
          </a:p>
          <a:p>
            <a:pPr>
              <a:lnSpc>
                <a:spcPct val="150000"/>
              </a:lnSpc>
            </a:pPr>
            <a:r>
              <a:rPr lang="en-US" sz="1400" b="1" dirty="0"/>
              <a:t>Trigger documents based on changes to resources</a:t>
            </a:r>
          </a:p>
          <a:p>
            <a:pPr marL="285750" indent="-285750">
              <a:lnSpc>
                <a:spcPct val="150000"/>
              </a:lnSpc>
              <a:buFont typeface="Wingdings" panose="05000000000000000000" pitchFamily="2" charset="2"/>
              <a:buChar char="q"/>
            </a:pPr>
            <a:r>
              <a:rPr lang="en-US" sz="1400" dirty="0"/>
              <a:t>CloudWatch Events or Maintenance Windows as a trigger</a:t>
            </a:r>
          </a:p>
          <a:p>
            <a:pPr marL="285750" indent="-285750">
              <a:lnSpc>
                <a:spcPct val="150000"/>
              </a:lnSpc>
              <a:buFont typeface="Wingdings" panose="05000000000000000000" pitchFamily="2" charset="2"/>
              <a:buChar char="q"/>
            </a:pPr>
            <a:r>
              <a:rPr lang="en-US" sz="1400" dirty="0"/>
              <a:t>Execute one step at a time</a:t>
            </a:r>
          </a:p>
          <a:p>
            <a:pPr marL="285750" indent="-285750">
              <a:lnSpc>
                <a:spcPct val="150000"/>
              </a:lnSpc>
              <a:buFont typeface="Wingdings" panose="05000000000000000000" pitchFamily="2" charset="2"/>
              <a:buChar char="q"/>
            </a:pPr>
            <a:r>
              <a:rPr lang="en-US" sz="1400" dirty="0"/>
              <a:t>Delegated execution to authorized users only</a:t>
            </a:r>
          </a:p>
          <a:p>
            <a:pPr marL="171450" indent="-171450">
              <a:lnSpc>
                <a:spcPct val="150000"/>
              </a:lnSpc>
              <a:buFont typeface="Arial" panose="020B0604020202020204" pitchFamily="34" charset="0"/>
              <a:buChar char="•"/>
            </a:pPr>
            <a:endParaRPr lang="en-US" sz="300" dirty="0"/>
          </a:p>
          <a:p>
            <a:pPr>
              <a:lnSpc>
                <a:spcPct val="150000"/>
              </a:lnSpc>
            </a:pPr>
            <a:r>
              <a:rPr lang="en-US" sz="1400" b="1" dirty="0"/>
              <a:t>Perform bulk operations with built-in safeties</a:t>
            </a:r>
          </a:p>
          <a:p>
            <a:pPr marL="285750" indent="-285750">
              <a:lnSpc>
                <a:spcPct val="150000"/>
              </a:lnSpc>
              <a:buFont typeface="Wingdings" panose="05000000000000000000" pitchFamily="2" charset="2"/>
              <a:buChar char="q"/>
            </a:pPr>
            <a:r>
              <a:rPr lang="en-US" sz="1400" dirty="0"/>
              <a:t>Velocity controls and error thresholds</a:t>
            </a:r>
          </a:p>
          <a:p>
            <a:pPr marL="285750" indent="-285750">
              <a:lnSpc>
                <a:spcPct val="150000"/>
              </a:lnSpc>
              <a:buFont typeface="Wingdings" panose="05000000000000000000" pitchFamily="2" charset="2"/>
              <a:buChar char="q"/>
            </a:pPr>
            <a:r>
              <a:rPr lang="en-US" sz="1400" dirty="0"/>
              <a:t>Run documents on resource groups, tags, or Instance </a:t>
            </a:r>
            <a:r>
              <a:rPr lang="en-US" sz="1100" dirty="0"/>
              <a:t>IDs</a:t>
            </a:r>
          </a:p>
        </p:txBody>
      </p:sp>
      <p:grpSp>
        <p:nvGrpSpPr>
          <p:cNvPr id="4" name="Group 3"/>
          <p:cNvGrpSpPr/>
          <p:nvPr/>
        </p:nvGrpSpPr>
        <p:grpSpPr>
          <a:xfrm>
            <a:off x="6120502" y="1322445"/>
            <a:ext cx="2280462" cy="1068722"/>
            <a:chOff x="6079366" y="1822020"/>
            <a:chExt cx="2280462" cy="1068722"/>
          </a:xfrm>
        </p:grpSpPr>
        <p:grpSp>
          <p:nvGrpSpPr>
            <p:cNvPr id="5" name="Group 4"/>
            <p:cNvGrpSpPr/>
            <p:nvPr/>
          </p:nvGrpSpPr>
          <p:grpSpPr>
            <a:xfrm rot="767601">
              <a:off x="6079366" y="1822020"/>
              <a:ext cx="2280462" cy="1068722"/>
              <a:chOff x="5764991" y="1882358"/>
              <a:chExt cx="2280462" cy="1068722"/>
            </a:xfrm>
          </p:grpSpPr>
          <p:sp>
            <p:nvSpPr>
              <p:cNvPr id="8" name="TextBox 7"/>
              <p:cNvSpPr txBox="1"/>
              <p:nvPr/>
            </p:nvSpPr>
            <p:spPr>
              <a:xfrm>
                <a:off x="5766637" y="1914524"/>
                <a:ext cx="1774909" cy="369332"/>
              </a:xfrm>
              <a:prstGeom prst="rect">
                <a:avLst/>
              </a:prstGeom>
              <a:noFill/>
            </p:spPr>
            <p:txBody>
              <a:bodyPr wrap="none" rtlCol="0">
                <a:spAutoFit/>
              </a:bodyPr>
              <a:lstStyle/>
              <a:p>
                <a:r>
                  <a:rPr lang="en-US" dirty="0"/>
                  <a:t>Reactive Action</a:t>
                </a:r>
              </a:p>
            </p:txBody>
          </p:sp>
          <p:sp>
            <p:nvSpPr>
              <p:cNvPr id="9" name="TextBox 8"/>
              <p:cNvSpPr txBox="1"/>
              <p:nvPr/>
            </p:nvSpPr>
            <p:spPr>
              <a:xfrm>
                <a:off x="5764991" y="2549439"/>
                <a:ext cx="1839030" cy="369332"/>
              </a:xfrm>
              <a:prstGeom prst="rect">
                <a:avLst/>
              </a:prstGeom>
              <a:noFill/>
            </p:spPr>
            <p:txBody>
              <a:bodyPr wrap="none" rtlCol="0">
                <a:spAutoFit/>
              </a:bodyPr>
              <a:lstStyle/>
              <a:p>
                <a:r>
                  <a:rPr lang="en-US" dirty="0"/>
                  <a:t>Proactive Action</a:t>
                </a:r>
              </a:p>
            </p:txBody>
          </p:sp>
          <p:grpSp>
            <p:nvGrpSpPr>
              <p:cNvPr id="10" name="Group 9"/>
              <p:cNvGrpSpPr/>
              <p:nvPr/>
            </p:nvGrpSpPr>
            <p:grpSpPr>
              <a:xfrm>
                <a:off x="7604020" y="1882358"/>
                <a:ext cx="441433" cy="433951"/>
                <a:chOff x="6894788" y="1033756"/>
                <a:chExt cx="441433" cy="433951"/>
              </a:xfrm>
            </p:grpSpPr>
            <p:sp>
              <p:nvSpPr>
                <p:cNvPr id="14" name="Rectangle 13"/>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 name="Group 10"/>
              <p:cNvGrpSpPr/>
              <p:nvPr/>
            </p:nvGrpSpPr>
            <p:grpSpPr>
              <a:xfrm>
                <a:off x="7604020" y="2517129"/>
                <a:ext cx="441433" cy="433951"/>
                <a:chOff x="6894788" y="1033756"/>
                <a:chExt cx="441433" cy="433951"/>
              </a:xfrm>
            </p:grpSpPr>
            <p:sp>
              <p:nvSpPr>
                <p:cNvPr id="12" name="Rectangle 11"/>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7" name="Oval 6"/>
            <p:cNvSpPr/>
            <p:nvPr/>
          </p:nvSpPr>
          <p:spPr>
            <a:xfrm>
              <a:off x="8082548" y="2154346"/>
              <a:ext cx="199583" cy="199583"/>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Oval 15">
            <a:extLst>
              <a:ext uri="{FF2B5EF4-FFF2-40B4-BE49-F238E27FC236}">
                <a16:creationId xmlns:a16="http://schemas.microsoft.com/office/drawing/2014/main" id="{AEABC1E7-F1CB-D244-B332-59FDA2A263EF}"/>
              </a:ext>
            </a:extLst>
          </p:cNvPr>
          <p:cNvSpPr/>
          <p:nvPr/>
        </p:nvSpPr>
        <p:spPr>
          <a:xfrm>
            <a:off x="7984660" y="2275158"/>
            <a:ext cx="199583" cy="199583"/>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8953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876" y="269181"/>
            <a:ext cx="8449056" cy="469830"/>
          </a:xfrm>
        </p:spPr>
        <p:txBody>
          <a:bodyPr/>
          <a:lstStyle/>
          <a:p>
            <a:r>
              <a:rPr lang="en-US" sz="2400" dirty="0"/>
              <a:t>New AWS Services to support Fleet Management</a:t>
            </a:r>
          </a:p>
        </p:txBody>
      </p:sp>
      <p:grpSp>
        <p:nvGrpSpPr>
          <p:cNvPr id="21" name="Group 20"/>
          <p:cNvGrpSpPr/>
          <p:nvPr/>
        </p:nvGrpSpPr>
        <p:grpSpPr>
          <a:xfrm>
            <a:off x="909840" y="1225135"/>
            <a:ext cx="1797050" cy="785935"/>
            <a:chOff x="3299851" y="187889"/>
            <a:chExt cx="1797050" cy="785935"/>
          </a:xfrm>
        </p:grpSpPr>
        <p:sp>
          <p:nvSpPr>
            <p:cNvPr id="22" name="Text Placeholder 2"/>
            <p:cNvSpPr txBox="1">
              <a:spLocks/>
            </p:cNvSpPr>
            <p:nvPr/>
          </p:nvSpPr>
          <p:spPr>
            <a:xfrm>
              <a:off x="3299851" y="632884"/>
              <a:ext cx="1797050" cy="34094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t>Run Command</a:t>
              </a:r>
            </a:p>
          </p:txBody>
        </p:sp>
        <p:pic>
          <p:nvPicPr>
            <p:cNvPr id="23" name="Picture 22"/>
            <p:cNvPicPr>
              <a:picLocks noChangeAspect="1"/>
            </p:cNvPicPr>
            <p:nvPr/>
          </p:nvPicPr>
          <p:blipFill>
            <a:blip r:embed="rId3"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3870738" y="187889"/>
              <a:ext cx="618478" cy="451277"/>
            </a:xfrm>
            <a:prstGeom prst="rect">
              <a:avLst/>
            </a:prstGeom>
          </p:spPr>
        </p:pic>
      </p:grpSp>
      <p:grpSp>
        <p:nvGrpSpPr>
          <p:cNvPr id="24" name="Group 23"/>
          <p:cNvGrpSpPr/>
          <p:nvPr/>
        </p:nvGrpSpPr>
        <p:grpSpPr>
          <a:xfrm>
            <a:off x="3509220" y="1071588"/>
            <a:ext cx="2023672" cy="924950"/>
            <a:chOff x="3512049" y="2781113"/>
            <a:chExt cx="2023672" cy="924950"/>
          </a:xfrm>
        </p:grpSpPr>
        <p:sp>
          <p:nvSpPr>
            <p:cNvPr id="25" name="Text Placeholder 5"/>
            <p:cNvSpPr txBox="1">
              <a:spLocks/>
            </p:cNvSpPr>
            <p:nvPr/>
          </p:nvSpPr>
          <p:spPr>
            <a:xfrm>
              <a:off x="3512049" y="3365123"/>
              <a:ext cx="2023672" cy="34094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t>Maintenance Window</a:t>
              </a:r>
            </a:p>
          </p:txBody>
        </p:sp>
        <p:pic>
          <p:nvPicPr>
            <p:cNvPr id="26" name="Picture 25"/>
            <p:cNvPicPr>
              <a:picLocks noChangeAspect="1"/>
            </p:cNvPicPr>
            <p:nvPr/>
          </p:nvPicPr>
          <p:blipFill>
            <a:blip r:embed="rId4"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62841" y="2781113"/>
              <a:ext cx="589847" cy="620356"/>
            </a:xfrm>
            <a:prstGeom prst="rect">
              <a:avLst/>
            </a:prstGeom>
          </p:spPr>
        </p:pic>
      </p:grpSp>
      <p:grpSp>
        <p:nvGrpSpPr>
          <p:cNvPr id="27" name="Group 26"/>
          <p:cNvGrpSpPr/>
          <p:nvPr/>
        </p:nvGrpSpPr>
        <p:grpSpPr>
          <a:xfrm>
            <a:off x="909840" y="3060210"/>
            <a:ext cx="1797050" cy="873230"/>
            <a:chOff x="890565" y="3064581"/>
            <a:chExt cx="1797050" cy="873230"/>
          </a:xfrm>
        </p:grpSpPr>
        <p:sp>
          <p:nvSpPr>
            <p:cNvPr id="28" name="Text Placeholder 3"/>
            <p:cNvSpPr txBox="1">
              <a:spLocks/>
            </p:cNvSpPr>
            <p:nvPr/>
          </p:nvSpPr>
          <p:spPr>
            <a:xfrm>
              <a:off x="890565" y="3596871"/>
              <a:ext cx="1797050" cy="34094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t>State Manager</a:t>
              </a:r>
            </a:p>
          </p:txBody>
        </p:sp>
        <p:pic>
          <p:nvPicPr>
            <p:cNvPr id="29" name="Picture 28"/>
            <p:cNvPicPr>
              <a:picLocks noChangeAspect="1"/>
            </p:cNvPicPr>
            <p:nvPr/>
          </p:nvPicPr>
          <p:blipFill>
            <a:blip r:embed="rId5"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11096" y="3064581"/>
              <a:ext cx="474137" cy="495527"/>
            </a:xfrm>
            <a:prstGeom prst="rect">
              <a:avLst/>
            </a:prstGeom>
          </p:spPr>
        </p:pic>
      </p:grpSp>
      <p:grpSp>
        <p:nvGrpSpPr>
          <p:cNvPr id="30" name="Group 29"/>
          <p:cNvGrpSpPr/>
          <p:nvPr/>
        </p:nvGrpSpPr>
        <p:grpSpPr>
          <a:xfrm>
            <a:off x="3598236" y="2960477"/>
            <a:ext cx="1797050" cy="988768"/>
            <a:chOff x="3593768" y="2954197"/>
            <a:chExt cx="1797050" cy="988768"/>
          </a:xfrm>
        </p:grpSpPr>
        <p:sp>
          <p:nvSpPr>
            <p:cNvPr id="31" name="Text Placeholder 2"/>
            <p:cNvSpPr txBox="1">
              <a:spLocks/>
            </p:cNvSpPr>
            <p:nvPr/>
          </p:nvSpPr>
          <p:spPr>
            <a:xfrm>
              <a:off x="3593768" y="3602025"/>
              <a:ext cx="1797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a:solidFill>
                    <a:schemeClr val="tx1"/>
                  </a:solidFill>
                </a:rPr>
                <a:t>Patch Manager</a:t>
              </a:r>
            </a:p>
          </p:txBody>
        </p:sp>
        <p:pic>
          <p:nvPicPr>
            <p:cNvPr id="32" name="Picture 31"/>
            <p:cNvPicPr>
              <a:picLocks noChangeAspect="1"/>
            </p:cNvPicPr>
            <p:nvPr/>
          </p:nvPicPr>
          <p:blipFill>
            <a:blip r:embed="rId6"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153607" y="2954197"/>
              <a:ext cx="588939" cy="616450"/>
            </a:xfrm>
            <a:prstGeom prst="rect">
              <a:avLst/>
            </a:prstGeom>
          </p:spPr>
        </p:pic>
      </p:grpSp>
      <p:grpSp>
        <p:nvGrpSpPr>
          <p:cNvPr id="33" name="Group 32"/>
          <p:cNvGrpSpPr/>
          <p:nvPr/>
        </p:nvGrpSpPr>
        <p:grpSpPr>
          <a:xfrm>
            <a:off x="6221169" y="1116752"/>
            <a:ext cx="1797050" cy="865743"/>
            <a:chOff x="6284373" y="1134164"/>
            <a:chExt cx="1797050" cy="865743"/>
          </a:xfrm>
        </p:grpSpPr>
        <p:sp>
          <p:nvSpPr>
            <p:cNvPr id="34" name="Text Placeholder 4"/>
            <p:cNvSpPr txBox="1">
              <a:spLocks/>
            </p:cNvSpPr>
            <p:nvPr/>
          </p:nvSpPr>
          <p:spPr>
            <a:xfrm>
              <a:off x="6284373" y="1658967"/>
              <a:ext cx="1797050" cy="340940"/>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400" b="1" dirty="0"/>
                <a:t>Inventory</a:t>
              </a:r>
            </a:p>
          </p:txBody>
        </p:sp>
        <p:pic>
          <p:nvPicPr>
            <p:cNvPr id="35" name="Picture 34"/>
            <p:cNvPicPr>
              <a:picLocks noChangeAspect="1"/>
            </p:cNvPicPr>
            <p:nvPr/>
          </p:nvPicPr>
          <p:blipFill>
            <a:blip r:embed="rId7"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949187" y="1134164"/>
              <a:ext cx="467421" cy="547663"/>
            </a:xfrm>
            <a:prstGeom prst="rect">
              <a:avLst/>
            </a:prstGeom>
          </p:spPr>
        </p:pic>
      </p:grpSp>
      <p:grpSp>
        <p:nvGrpSpPr>
          <p:cNvPr id="36" name="Group 35"/>
          <p:cNvGrpSpPr/>
          <p:nvPr/>
        </p:nvGrpSpPr>
        <p:grpSpPr>
          <a:xfrm>
            <a:off x="6243455" y="2989244"/>
            <a:ext cx="1797050" cy="960436"/>
            <a:chOff x="6284373" y="2984677"/>
            <a:chExt cx="1797050" cy="960436"/>
          </a:xfrm>
        </p:grpSpPr>
        <p:sp>
          <p:nvSpPr>
            <p:cNvPr id="37" name="Text Placeholder 4"/>
            <p:cNvSpPr txBox="1">
              <a:spLocks/>
            </p:cNvSpPr>
            <p:nvPr/>
          </p:nvSpPr>
          <p:spPr>
            <a:xfrm>
              <a:off x="6284373" y="3604173"/>
              <a:ext cx="1797050" cy="340940"/>
            </a:xfrm>
            <a:prstGeom prst="rect">
              <a:avLst/>
            </a:prstGeom>
          </p:spPr>
          <p:txBody>
            <a:bodyPr vert="horz" lIns="91440" tIns="45720" rIns="91440" bIns="45720" rtlCol="0">
              <a:noAutofit/>
            </a:bodyPr>
            <a:lstStyle>
              <a:lvl1pPr marL="0" indent="0" algn="ctr" defTabSz="457200" rtl="0" eaLnBrk="1" latinLnBrk="0" hangingPunct="1">
                <a:spcBef>
                  <a:spcPct val="20000"/>
                </a:spcBef>
                <a:buFontTx/>
                <a:buNone/>
                <a:defRPr sz="1400" b="0" i="0" kern="1200">
                  <a:solidFill>
                    <a:srgbClr val="4D4D4C"/>
                  </a:solidFill>
                  <a:latin typeface="Arial"/>
                  <a:ea typeface="+mn-ea"/>
                  <a:cs typeface="Arial"/>
                </a:defRPr>
              </a:lvl1pPr>
              <a:lvl2pPr marL="457200" indent="0" algn="l" defTabSz="457200" rtl="0" eaLnBrk="1" latinLnBrk="0" hangingPunct="1">
                <a:spcBef>
                  <a:spcPct val="20000"/>
                </a:spcBef>
                <a:buFont typeface="Arial"/>
                <a:buNone/>
                <a:defRPr sz="1200" b="0" i="0" kern="1200">
                  <a:solidFill>
                    <a:schemeClr val="accent6">
                      <a:lumMod val="50000"/>
                    </a:schemeClr>
                  </a:solidFill>
                  <a:latin typeface="Arial"/>
                  <a:ea typeface="+mn-ea"/>
                  <a:cs typeface="Arial"/>
                </a:defRPr>
              </a:lvl2pPr>
              <a:lvl3pPr marL="914400" indent="0" algn="l" defTabSz="457200" rtl="0" eaLnBrk="1" latinLnBrk="0" hangingPunct="1">
                <a:spcBef>
                  <a:spcPct val="20000"/>
                </a:spcBef>
                <a:buFont typeface="Arial"/>
                <a:buNone/>
                <a:defRPr sz="1000" b="0" i="0" kern="1200">
                  <a:solidFill>
                    <a:schemeClr val="accent6">
                      <a:lumMod val="50000"/>
                    </a:schemeClr>
                  </a:solidFill>
                  <a:latin typeface="Arial"/>
                  <a:ea typeface="+mn-ea"/>
                  <a:cs typeface="Arial"/>
                </a:defRPr>
              </a:lvl3pPr>
              <a:lvl4pPr marL="13716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4pPr>
              <a:lvl5pPr marL="1828800" indent="0" algn="l" defTabSz="457200" rtl="0" eaLnBrk="1" latinLnBrk="0" hangingPunct="1">
                <a:spcBef>
                  <a:spcPct val="20000"/>
                </a:spcBef>
                <a:buFont typeface="Arial"/>
                <a:buNone/>
                <a:defRPr sz="900" b="0" i="0" kern="1200">
                  <a:solidFill>
                    <a:schemeClr val="accent6">
                      <a:lumMod val="50000"/>
                    </a:schemeClr>
                  </a:solidFill>
                  <a:latin typeface="Arial"/>
                  <a:ea typeface="+mn-ea"/>
                  <a:cs typeface="Arial"/>
                </a:defRPr>
              </a:lvl5pPr>
              <a:lvl6pPr marL="2286000" indent="0" algn="l" defTabSz="457200" rtl="0" eaLnBrk="1" latinLnBrk="0" hangingPunct="1">
                <a:spcBef>
                  <a:spcPct val="20000"/>
                </a:spcBef>
                <a:buFont typeface="Arial"/>
                <a:buNone/>
                <a:defRPr sz="9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9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9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900" kern="1200">
                  <a:solidFill>
                    <a:schemeClr val="tx1"/>
                  </a:solidFill>
                  <a:latin typeface="+mn-lt"/>
                  <a:ea typeface="+mn-ea"/>
                  <a:cs typeface="+mn-cs"/>
                </a:defRPr>
              </a:lvl9pPr>
            </a:lstStyle>
            <a:p>
              <a:r>
                <a:rPr lang="en-US" b="1" dirty="0">
                  <a:solidFill>
                    <a:schemeClr val="tx1"/>
                  </a:solidFill>
                </a:rPr>
                <a:t>Parameter Store</a:t>
              </a:r>
            </a:p>
          </p:txBody>
        </p:sp>
        <p:pic>
          <p:nvPicPr>
            <p:cNvPr id="38" name="Picture 37"/>
            <p:cNvPicPr>
              <a:picLocks noChangeAspect="1"/>
            </p:cNvPicPr>
            <p:nvPr/>
          </p:nvPicPr>
          <p:blipFill>
            <a:blip r:embed="rId8" cstate="email">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944208" y="2984677"/>
              <a:ext cx="492620" cy="670866"/>
            </a:xfrm>
            <a:prstGeom prst="rect">
              <a:avLst/>
            </a:prstGeom>
          </p:spPr>
        </p:pic>
      </p:grpSp>
    </p:spTree>
    <p:extLst>
      <p:ext uri="{BB962C8B-B14F-4D97-AF65-F5344CB8AC3E}">
        <p14:creationId xmlns:p14="http://schemas.microsoft.com/office/powerpoint/2010/main" val="413224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C65ADB-3AC3-8C4D-93E9-40C626E60DE9}"/>
              </a:ext>
            </a:extLst>
          </p:cNvPr>
          <p:cNvSpPr>
            <a:spLocks noGrp="1"/>
          </p:cNvSpPr>
          <p:nvPr>
            <p:ph sz="quarter" idx="10"/>
          </p:nvPr>
        </p:nvSpPr>
        <p:spPr>
          <a:xfrm>
            <a:off x="356615" y="1716136"/>
            <a:ext cx="8449055" cy="658100"/>
          </a:xfrm>
        </p:spPr>
        <p:txBody>
          <a:bodyPr/>
          <a:lstStyle/>
          <a:p>
            <a:pPr algn="ctr"/>
            <a:r>
              <a:rPr lang="en-US" sz="3200" dirty="0"/>
              <a:t>Lab Exercises</a:t>
            </a:r>
          </a:p>
        </p:txBody>
      </p:sp>
    </p:spTree>
    <p:extLst>
      <p:ext uri="{BB962C8B-B14F-4D97-AF65-F5344CB8AC3E}">
        <p14:creationId xmlns:p14="http://schemas.microsoft.com/office/powerpoint/2010/main" val="303092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56616" y="739656"/>
            <a:ext cx="8449055" cy="4200206"/>
          </a:xfrm>
        </p:spPr>
        <p:txBody>
          <a:bodyPr/>
          <a:lstStyle/>
          <a:p>
            <a:pPr>
              <a:lnSpc>
                <a:spcPct val="150000"/>
              </a:lnSpc>
            </a:pPr>
            <a:r>
              <a:rPr lang="en-US" sz="1400" b="1" dirty="0"/>
              <a:t>Group</a:t>
            </a:r>
          </a:p>
          <a:p>
            <a:pPr marL="285750" indent="-285750">
              <a:lnSpc>
                <a:spcPct val="150000"/>
              </a:lnSpc>
              <a:buFont typeface="Wingdings" panose="05000000000000000000" pitchFamily="2" charset="2"/>
              <a:buChar char="q"/>
            </a:pPr>
            <a:r>
              <a:rPr lang="en-US" dirty="0"/>
              <a:t>Resource Groups</a:t>
            </a:r>
          </a:p>
          <a:p>
            <a:pPr>
              <a:lnSpc>
                <a:spcPct val="150000"/>
              </a:lnSpc>
            </a:pPr>
            <a:r>
              <a:rPr lang="en-US" sz="1400" b="1" dirty="0"/>
              <a:t>Visualize</a:t>
            </a:r>
          </a:p>
          <a:p>
            <a:pPr marL="285750" indent="-285750">
              <a:lnSpc>
                <a:spcPct val="150000"/>
              </a:lnSpc>
              <a:buFont typeface="Wingdings" panose="05000000000000000000" pitchFamily="2" charset="2"/>
              <a:buChar char="q"/>
            </a:pPr>
            <a:r>
              <a:rPr lang="en-US" dirty="0"/>
              <a:t>Inventory</a:t>
            </a:r>
          </a:p>
          <a:p>
            <a:pPr marL="285750" indent="-285750">
              <a:lnSpc>
                <a:spcPct val="150000"/>
              </a:lnSpc>
              <a:buFont typeface="Wingdings" panose="05000000000000000000" pitchFamily="2" charset="2"/>
              <a:buChar char="q"/>
            </a:pPr>
            <a:r>
              <a:rPr lang="en-US" dirty="0"/>
              <a:t>Compliance</a:t>
            </a:r>
          </a:p>
          <a:p>
            <a:pPr marL="171450" indent="-171450">
              <a:lnSpc>
                <a:spcPct val="150000"/>
              </a:lnSpc>
              <a:buFont typeface="Arial" panose="020B0604020202020204" pitchFamily="34" charset="0"/>
              <a:buChar char="•"/>
            </a:pPr>
            <a:endParaRPr lang="en-US" sz="300" dirty="0"/>
          </a:p>
          <a:p>
            <a:pPr>
              <a:lnSpc>
                <a:spcPct val="150000"/>
              </a:lnSpc>
            </a:pPr>
            <a:r>
              <a:rPr lang="en-US" sz="1400" b="1" dirty="0"/>
              <a:t>Take Action</a:t>
            </a:r>
          </a:p>
          <a:p>
            <a:pPr marL="285750" indent="-285750">
              <a:lnSpc>
                <a:spcPct val="150000"/>
              </a:lnSpc>
              <a:buFont typeface="Wingdings" panose="05000000000000000000" pitchFamily="2" charset="2"/>
              <a:buChar char="q"/>
            </a:pPr>
            <a:r>
              <a:rPr lang="en-US" dirty="0"/>
              <a:t>Automation</a:t>
            </a:r>
          </a:p>
          <a:p>
            <a:pPr marL="285750" indent="-285750">
              <a:lnSpc>
                <a:spcPct val="150000"/>
              </a:lnSpc>
              <a:buFont typeface="Wingdings" panose="05000000000000000000" pitchFamily="2" charset="2"/>
              <a:buChar char="q"/>
            </a:pPr>
            <a:r>
              <a:rPr lang="en-US" dirty="0"/>
              <a:t>Run Command</a:t>
            </a:r>
          </a:p>
          <a:p>
            <a:pPr marL="285750" indent="-285750">
              <a:lnSpc>
                <a:spcPct val="150000"/>
              </a:lnSpc>
              <a:buFont typeface="Wingdings" panose="05000000000000000000" pitchFamily="2" charset="2"/>
              <a:buChar char="q"/>
            </a:pPr>
            <a:r>
              <a:rPr lang="en-US" dirty="0"/>
              <a:t>Session Manager</a:t>
            </a:r>
          </a:p>
          <a:p>
            <a:pPr marL="285750" indent="-285750">
              <a:lnSpc>
                <a:spcPct val="150000"/>
              </a:lnSpc>
              <a:buFont typeface="Wingdings" panose="05000000000000000000" pitchFamily="2" charset="2"/>
              <a:buChar char="q"/>
            </a:pPr>
            <a:r>
              <a:rPr lang="en-US" dirty="0"/>
              <a:t>Patch Manager</a:t>
            </a:r>
          </a:p>
          <a:p>
            <a:pPr marL="285750" indent="-285750">
              <a:lnSpc>
                <a:spcPct val="150000"/>
              </a:lnSpc>
              <a:buFont typeface="Wingdings" panose="05000000000000000000" pitchFamily="2" charset="2"/>
              <a:buChar char="q"/>
            </a:pPr>
            <a:r>
              <a:rPr lang="en-US" dirty="0"/>
              <a:t>Maintenance Windows</a:t>
            </a:r>
          </a:p>
          <a:p>
            <a:pPr marL="285750" indent="-285750">
              <a:lnSpc>
                <a:spcPct val="150000"/>
              </a:lnSpc>
              <a:buFont typeface="Wingdings" panose="05000000000000000000" pitchFamily="2" charset="2"/>
              <a:buChar char="q"/>
            </a:pPr>
            <a:r>
              <a:rPr lang="en-US" dirty="0"/>
              <a:t>State Manager</a:t>
            </a:r>
          </a:p>
        </p:txBody>
      </p:sp>
      <p:sp>
        <p:nvSpPr>
          <p:cNvPr id="16" name="Title 1">
            <a:extLst>
              <a:ext uri="{FF2B5EF4-FFF2-40B4-BE49-F238E27FC236}">
                <a16:creationId xmlns:a16="http://schemas.microsoft.com/office/drawing/2014/main" id="{B58A59A8-581F-084D-B64D-1F5AF9FBB2D9}"/>
              </a:ext>
            </a:extLst>
          </p:cNvPr>
          <p:cNvSpPr>
            <a:spLocks noGrp="1"/>
          </p:cNvSpPr>
          <p:nvPr>
            <p:ph type="title"/>
          </p:nvPr>
        </p:nvSpPr>
        <p:spPr>
          <a:xfrm>
            <a:off x="357188" y="201613"/>
            <a:ext cx="8448675" cy="469900"/>
          </a:xfrm>
        </p:spPr>
        <p:txBody>
          <a:bodyPr/>
          <a:lstStyle/>
          <a:p>
            <a:r>
              <a:rPr lang="en-US" b="1" dirty="0">
                <a:solidFill>
                  <a:srgbClr val="E47911"/>
                </a:solidFill>
                <a:latin typeface="Open Sans"/>
              </a:rPr>
              <a:t>AWS Systems Manager Components</a:t>
            </a:r>
          </a:p>
        </p:txBody>
      </p:sp>
      <p:pic>
        <p:nvPicPr>
          <p:cNvPr id="17" name="Picture 16">
            <a:extLst>
              <a:ext uri="{FF2B5EF4-FFF2-40B4-BE49-F238E27FC236}">
                <a16:creationId xmlns:a16="http://schemas.microsoft.com/office/drawing/2014/main" id="{DF692858-F525-0041-918D-856780AEE127}"/>
              </a:ext>
            </a:extLst>
          </p:cNvPr>
          <p:cNvPicPr>
            <a:picLocks noChangeAspect="1"/>
          </p:cNvPicPr>
          <p:nvPr/>
        </p:nvPicPr>
        <p:blipFill>
          <a:blip r:embed="rId3"/>
          <a:stretch>
            <a:fillRect/>
          </a:stretch>
        </p:blipFill>
        <p:spPr>
          <a:xfrm>
            <a:off x="8368748" y="188186"/>
            <a:ext cx="556592" cy="548669"/>
          </a:xfrm>
          <a:prstGeom prst="rect">
            <a:avLst/>
          </a:prstGeom>
        </p:spPr>
      </p:pic>
    </p:spTree>
    <p:extLst>
      <p:ext uri="{BB962C8B-B14F-4D97-AF65-F5344CB8AC3E}">
        <p14:creationId xmlns:p14="http://schemas.microsoft.com/office/powerpoint/2010/main" val="3199451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9" y="114936"/>
            <a:ext cx="8205304" cy="545741"/>
          </a:xfrm>
        </p:spPr>
        <p:txBody>
          <a:bodyPr/>
          <a:lstStyle/>
          <a:p>
            <a:r>
              <a:rPr lang="en-US" b="1" dirty="0">
                <a:solidFill>
                  <a:srgbClr val="E47911"/>
                </a:solidFill>
                <a:latin typeface="Open Sans"/>
              </a:rPr>
              <a:t>AWS Systems Manager Resource Groups</a:t>
            </a:r>
          </a:p>
        </p:txBody>
      </p:sp>
      <p:sp>
        <p:nvSpPr>
          <p:cNvPr id="3" name="Rectangle 2">
            <a:extLst>
              <a:ext uri="{FF2B5EF4-FFF2-40B4-BE49-F238E27FC236}">
                <a16:creationId xmlns:a16="http://schemas.microsoft.com/office/drawing/2014/main" id="{02D53F1B-38A1-BD4A-A949-2056225FA18A}"/>
              </a:ext>
            </a:extLst>
          </p:cNvPr>
          <p:cNvSpPr/>
          <p:nvPr/>
        </p:nvSpPr>
        <p:spPr>
          <a:xfrm>
            <a:off x="336789" y="787967"/>
            <a:ext cx="8588551" cy="3139321"/>
          </a:xfrm>
          <a:prstGeom prst="rect">
            <a:avLst/>
          </a:prstGeom>
        </p:spPr>
        <p:txBody>
          <a:bodyPr wrap="square">
            <a:spAutoFit/>
          </a:bodyPr>
          <a:lstStyle/>
          <a:p>
            <a:r>
              <a:rPr lang="en-US" dirty="0">
                <a:solidFill>
                  <a:srgbClr val="444444"/>
                </a:solidFill>
                <a:latin typeface="Open Sans"/>
              </a:rPr>
              <a:t>A resource group is a collection of AWS resources that are all in the same AWS region, and that match criteria provided in a query. </a:t>
            </a:r>
          </a:p>
          <a:p>
            <a:endParaRPr lang="en-US" dirty="0">
              <a:solidFill>
                <a:srgbClr val="444444"/>
              </a:solidFill>
              <a:latin typeface="Open Sans"/>
            </a:endParaRPr>
          </a:p>
          <a:p>
            <a:pPr marL="285750" indent="-285750">
              <a:buFont typeface="Arial" panose="020B0604020202020204" pitchFamily="34" charset="0"/>
              <a:buChar char="•"/>
            </a:pPr>
            <a:r>
              <a:rPr lang="en-US" dirty="0">
                <a:solidFill>
                  <a:srgbClr val="444444"/>
                </a:solidFill>
                <a:latin typeface="Open Sans"/>
              </a:rPr>
              <a:t>You build queries in the Resource Groups console, or pass them as arguments to Resource Groups commands in the AWS CLI. </a:t>
            </a:r>
          </a:p>
          <a:p>
            <a:pPr marL="285750" indent="-285750">
              <a:buFont typeface="Arial" panose="020B0604020202020204" pitchFamily="34" charset="0"/>
              <a:buChar char="•"/>
            </a:pPr>
            <a:r>
              <a:rPr lang="en-US" dirty="0">
                <a:solidFill>
                  <a:srgbClr val="444444"/>
                </a:solidFill>
                <a:latin typeface="Open Sans"/>
              </a:rPr>
              <a:t>With Resource Groups, you can create a custom console that organizes and consolidates information based on criteria that you specify in tags. </a:t>
            </a:r>
          </a:p>
          <a:p>
            <a:pPr marL="285750" indent="-285750">
              <a:buFont typeface="Arial" panose="020B0604020202020204" pitchFamily="34" charset="0"/>
              <a:buChar char="•"/>
            </a:pPr>
            <a:r>
              <a:rPr lang="en-US" dirty="0">
                <a:solidFill>
                  <a:srgbClr val="444444"/>
                </a:solidFill>
                <a:latin typeface="Open Sans"/>
              </a:rPr>
              <a:t>After you've created groups in Resource Groups, use AWS Systems Manager tools such as Automation to simplify management tasks on your groups of resources. </a:t>
            </a:r>
          </a:p>
          <a:p>
            <a:pPr marL="285750" indent="-285750">
              <a:buFont typeface="Arial" panose="020B0604020202020204" pitchFamily="34" charset="0"/>
              <a:buChar char="•"/>
            </a:pPr>
            <a:r>
              <a:rPr lang="en-US" dirty="0">
                <a:solidFill>
                  <a:srgbClr val="444444"/>
                </a:solidFill>
                <a:latin typeface="Open Sans"/>
              </a:rPr>
              <a:t>You can also use groups as the basis for viewing monitoring and configuration insights in Systems Manager. </a:t>
            </a:r>
          </a:p>
        </p:txBody>
      </p:sp>
    </p:spTree>
    <p:extLst>
      <p:ext uri="{BB962C8B-B14F-4D97-AF65-F5344CB8AC3E}">
        <p14:creationId xmlns:p14="http://schemas.microsoft.com/office/powerpoint/2010/main" val="4007794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AWS Systems Manager Resource Groups</a:t>
            </a:r>
          </a:p>
        </p:txBody>
      </p:sp>
      <p:sp>
        <p:nvSpPr>
          <p:cNvPr id="3" name="Rectangle 2">
            <a:extLst>
              <a:ext uri="{FF2B5EF4-FFF2-40B4-BE49-F238E27FC236}">
                <a16:creationId xmlns:a16="http://schemas.microsoft.com/office/drawing/2014/main" id="{5C9BD5A4-4C6B-084D-8F55-8A366FB0AC48}"/>
              </a:ext>
            </a:extLst>
          </p:cNvPr>
          <p:cNvSpPr/>
          <p:nvPr/>
        </p:nvSpPr>
        <p:spPr>
          <a:xfrm>
            <a:off x="336788" y="810105"/>
            <a:ext cx="8031960" cy="3416320"/>
          </a:xfrm>
          <a:prstGeom prst="rect">
            <a:avLst/>
          </a:prstGeom>
        </p:spPr>
        <p:txBody>
          <a:bodyPr wrap="square">
            <a:spAutoFit/>
          </a:bodyPr>
          <a:lstStyle/>
          <a:p>
            <a:r>
              <a:rPr lang="en-US" b="1" dirty="0">
                <a:solidFill>
                  <a:srgbClr val="E47911"/>
                </a:solidFill>
                <a:latin typeface="Open Sans"/>
              </a:rPr>
              <a:t>How to Organize Them?</a:t>
            </a:r>
          </a:p>
          <a:p>
            <a:endParaRPr lang="en-US" b="1" dirty="0">
              <a:solidFill>
                <a:srgbClr val="E47911"/>
              </a:solidFill>
              <a:latin typeface="Open Sans"/>
            </a:endParaRPr>
          </a:p>
          <a:p>
            <a:r>
              <a:rPr lang="en-US" dirty="0">
                <a:latin typeface="Calibri" panose="020F0502020204030204" pitchFamily="34" charset="0"/>
                <a:ea typeface="Times New Roman" panose="02020603050405020304" pitchFamily="18" charset="0"/>
                <a:cs typeface="Times New Roman" panose="02020603050405020304" pitchFamily="18" charset="0"/>
              </a:rPr>
              <a:t>Common groupings:</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type of environment: development, staging, production</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department resources apply to:  HR, Finance, Marketing</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project area: eCommerce, Business Intelligence</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version of an architecture: legacy, current, experimental, cloud-native</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architecture component type: databases, storage, compute, networking</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geography:  US Region, EMEA, APAC, Northwest, Midwest</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who it services: internal applications vs. customer-facing applications</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Maintenance Group</a:t>
            </a:r>
          </a:p>
          <a:p>
            <a:pPr marL="171450" indent="-171450">
              <a:buFont typeface="Arial" panose="020B0604020202020204" pitchFamily="34" charset="0"/>
              <a:buChar char="•"/>
            </a:pPr>
            <a:r>
              <a:rPr lang="en-US" dirty="0">
                <a:latin typeface="Calibri" panose="020F0502020204030204" pitchFamily="34" charset="0"/>
                <a:cs typeface="Times New Roman" panose="02020603050405020304" pitchFamily="18" charset="0"/>
              </a:rPr>
              <a:t>By development environments: Java, .NET, </a:t>
            </a:r>
          </a:p>
        </p:txBody>
      </p:sp>
    </p:spTree>
    <p:extLst>
      <p:ext uri="{BB962C8B-B14F-4D97-AF65-F5344CB8AC3E}">
        <p14:creationId xmlns:p14="http://schemas.microsoft.com/office/powerpoint/2010/main" val="4032300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9" y="114936"/>
            <a:ext cx="8205304" cy="545741"/>
          </a:xfrm>
        </p:spPr>
        <p:txBody>
          <a:bodyPr/>
          <a:lstStyle/>
          <a:p>
            <a:r>
              <a:rPr lang="en-US" b="1" dirty="0">
                <a:solidFill>
                  <a:srgbClr val="E47911"/>
                </a:solidFill>
                <a:latin typeface="Open Sans"/>
              </a:rPr>
              <a:t>SSM Inventory Manager</a:t>
            </a:r>
          </a:p>
        </p:txBody>
      </p:sp>
      <p:sp>
        <p:nvSpPr>
          <p:cNvPr id="2" name="Rectangle 1">
            <a:extLst>
              <a:ext uri="{FF2B5EF4-FFF2-40B4-BE49-F238E27FC236}">
                <a16:creationId xmlns:a16="http://schemas.microsoft.com/office/drawing/2014/main" id="{6CDAF36E-520D-6E4D-92FA-684B491B7636}"/>
              </a:ext>
            </a:extLst>
          </p:cNvPr>
          <p:cNvSpPr/>
          <p:nvPr/>
        </p:nvSpPr>
        <p:spPr>
          <a:xfrm>
            <a:off x="477078" y="954158"/>
            <a:ext cx="8448262" cy="923330"/>
          </a:xfrm>
          <a:prstGeom prst="rect">
            <a:avLst/>
          </a:prstGeom>
        </p:spPr>
        <p:txBody>
          <a:bodyPr wrap="square">
            <a:spAutoFit/>
          </a:bodyPr>
          <a:lstStyle/>
          <a:p>
            <a:r>
              <a:rPr lang="en-US" dirty="0">
                <a:solidFill>
                  <a:srgbClr val="444444"/>
                </a:solidFill>
                <a:latin typeface="Open Sans"/>
              </a:rPr>
              <a:t>You can use AWS Systems Manager Inventory to collect multiple types of metadata from your Amazon EC2 instances and your on-premises servers or virtual machines (VMs) in your hybrid environment. </a:t>
            </a:r>
          </a:p>
        </p:txBody>
      </p:sp>
      <p:pic>
        <p:nvPicPr>
          <p:cNvPr id="6" name="Picture 5">
            <a:extLst>
              <a:ext uri="{FF2B5EF4-FFF2-40B4-BE49-F238E27FC236}">
                <a16:creationId xmlns:a16="http://schemas.microsoft.com/office/drawing/2014/main" id="{1CCC351C-8CF5-B040-B868-5174F078717C}"/>
              </a:ext>
            </a:extLst>
          </p:cNvPr>
          <p:cNvPicPr>
            <a:picLocks noChangeAspect="1"/>
          </p:cNvPicPr>
          <p:nvPr/>
        </p:nvPicPr>
        <p:blipFill>
          <a:blip r:embed="rId3"/>
          <a:stretch>
            <a:fillRect/>
          </a:stretch>
        </p:blipFill>
        <p:spPr>
          <a:xfrm>
            <a:off x="760178" y="2112236"/>
            <a:ext cx="556592" cy="548669"/>
          </a:xfrm>
          <a:prstGeom prst="rect">
            <a:avLst/>
          </a:prstGeom>
        </p:spPr>
      </p:pic>
      <p:sp>
        <p:nvSpPr>
          <p:cNvPr id="7" name="Rectangle 6">
            <a:extLst>
              <a:ext uri="{FF2B5EF4-FFF2-40B4-BE49-F238E27FC236}">
                <a16:creationId xmlns:a16="http://schemas.microsoft.com/office/drawing/2014/main" id="{3C468594-2DED-E541-A064-0CB0B5BAECF2}"/>
              </a:ext>
            </a:extLst>
          </p:cNvPr>
          <p:cNvSpPr/>
          <p:nvPr/>
        </p:nvSpPr>
        <p:spPr>
          <a:xfrm>
            <a:off x="454218" y="3396963"/>
            <a:ext cx="8448262" cy="923330"/>
          </a:xfrm>
          <a:prstGeom prst="rect">
            <a:avLst/>
          </a:prstGeom>
        </p:spPr>
        <p:txBody>
          <a:bodyPr wrap="square">
            <a:spAutoFit/>
          </a:bodyPr>
          <a:lstStyle/>
          <a:p>
            <a:r>
              <a:rPr lang="en-US" dirty="0">
                <a:solidFill>
                  <a:srgbClr val="444444"/>
                </a:solidFill>
                <a:latin typeface="Open Sans"/>
              </a:rPr>
              <a:t>You can query the metadata to quickly understand which instances are running the software and configurations required by your software policy, and which instances need to be updated.</a:t>
            </a:r>
            <a:endParaRPr lang="en-US" b="0" i="0" dirty="0">
              <a:solidFill>
                <a:srgbClr val="444444"/>
              </a:solidFill>
              <a:effectLst/>
              <a:latin typeface="Open Sans"/>
            </a:endParaRPr>
          </a:p>
        </p:txBody>
      </p:sp>
      <p:sp>
        <p:nvSpPr>
          <p:cNvPr id="4" name="TextBox 3">
            <a:extLst>
              <a:ext uri="{FF2B5EF4-FFF2-40B4-BE49-F238E27FC236}">
                <a16:creationId xmlns:a16="http://schemas.microsoft.com/office/drawing/2014/main" id="{A4E8BE0D-E61B-8D4D-9A05-6FCBF82E5DE7}"/>
              </a:ext>
            </a:extLst>
          </p:cNvPr>
          <p:cNvSpPr txBox="1"/>
          <p:nvPr/>
        </p:nvSpPr>
        <p:spPr>
          <a:xfrm>
            <a:off x="754380" y="2651760"/>
            <a:ext cx="582930" cy="276999"/>
          </a:xfrm>
          <a:prstGeom prst="rect">
            <a:avLst/>
          </a:prstGeom>
          <a:noFill/>
        </p:spPr>
        <p:txBody>
          <a:bodyPr wrap="square" rtlCol="0">
            <a:spAutoFit/>
          </a:bodyPr>
          <a:lstStyle/>
          <a:p>
            <a:pPr algn="ctr"/>
            <a:r>
              <a:rPr lang="en-US" sz="1200" dirty="0"/>
              <a:t>O/S</a:t>
            </a:r>
          </a:p>
        </p:txBody>
      </p:sp>
      <p:pic>
        <p:nvPicPr>
          <p:cNvPr id="9" name="Picture 8">
            <a:extLst>
              <a:ext uri="{FF2B5EF4-FFF2-40B4-BE49-F238E27FC236}">
                <a16:creationId xmlns:a16="http://schemas.microsoft.com/office/drawing/2014/main" id="{D8EC5330-6A5C-A84E-9453-6C3497C31602}"/>
              </a:ext>
            </a:extLst>
          </p:cNvPr>
          <p:cNvPicPr>
            <a:picLocks noChangeAspect="1"/>
          </p:cNvPicPr>
          <p:nvPr/>
        </p:nvPicPr>
        <p:blipFill>
          <a:blip r:embed="rId3"/>
          <a:stretch>
            <a:fillRect/>
          </a:stretch>
        </p:blipFill>
        <p:spPr>
          <a:xfrm>
            <a:off x="1754918" y="2127476"/>
            <a:ext cx="556592" cy="548669"/>
          </a:xfrm>
          <a:prstGeom prst="rect">
            <a:avLst/>
          </a:prstGeom>
        </p:spPr>
      </p:pic>
      <p:sp>
        <p:nvSpPr>
          <p:cNvPr id="10" name="TextBox 9">
            <a:extLst>
              <a:ext uri="{FF2B5EF4-FFF2-40B4-BE49-F238E27FC236}">
                <a16:creationId xmlns:a16="http://schemas.microsoft.com/office/drawing/2014/main" id="{E5FBFCA3-4161-7C44-A09E-905C5FF87D74}"/>
              </a:ext>
            </a:extLst>
          </p:cNvPr>
          <p:cNvSpPr txBox="1"/>
          <p:nvPr/>
        </p:nvSpPr>
        <p:spPr>
          <a:xfrm>
            <a:off x="1509090" y="2667000"/>
            <a:ext cx="1024890" cy="461665"/>
          </a:xfrm>
          <a:prstGeom prst="rect">
            <a:avLst/>
          </a:prstGeom>
          <a:noFill/>
        </p:spPr>
        <p:txBody>
          <a:bodyPr wrap="square" rtlCol="0">
            <a:spAutoFit/>
          </a:bodyPr>
          <a:lstStyle/>
          <a:p>
            <a:pPr algn="ctr"/>
            <a:r>
              <a:rPr lang="en-US" sz="1200" dirty="0"/>
              <a:t>Instance</a:t>
            </a:r>
          </a:p>
          <a:p>
            <a:pPr algn="ctr"/>
            <a:r>
              <a:rPr lang="en-US" sz="1200" dirty="0"/>
              <a:t>Information</a:t>
            </a:r>
          </a:p>
        </p:txBody>
      </p:sp>
      <p:pic>
        <p:nvPicPr>
          <p:cNvPr id="11" name="Picture 10">
            <a:extLst>
              <a:ext uri="{FF2B5EF4-FFF2-40B4-BE49-F238E27FC236}">
                <a16:creationId xmlns:a16="http://schemas.microsoft.com/office/drawing/2014/main" id="{D48B1E01-54BD-D545-9EFF-FD02FEF99EF0}"/>
              </a:ext>
            </a:extLst>
          </p:cNvPr>
          <p:cNvPicPr>
            <a:picLocks noChangeAspect="1"/>
          </p:cNvPicPr>
          <p:nvPr/>
        </p:nvPicPr>
        <p:blipFill>
          <a:blip r:embed="rId3"/>
          <a:stretch>
            <a:fillRect/>
          </a:stretch>
        </p:blipFill>
        <p:spPr>
          <a:xfrm>
            <a:off x="2770368" y="2127476"/>
            <a:ext cx="556592" cy="548669"/>
          </a:xfrm>
          <a:prstGeom prst="rect">
            <a:avLst/>
          </a:prstGeom>
        </p:spPr>
      </p:pic>
      <p:sp>
        <p:nvSpPr>
          <p:cNvPr id="13" name="TextBox 12">
            <a:extLst>
              <a:ext uri="{FF2B5EF4-FFF2-40B4-BE49-F238E27FC236}">
                <a16:creationId xmlns:a16="http://schemas.microsoft.com/office/drawing/2014/main" id="{5393A2EB-B30B-8544-A9A9-F296B14983FF}"/>
              </a:ext>
            </a:extLst>
          </p:cNvPr>
          <p:cNvSpPr txBox="1"/>
          <p:nvPr/>
        </p:nvSpPr>
        <p:spPr>
          <a:xfrm>
            <a:off x="2524540" y="2667000"/>
            <a:ext cx="973040" cy="461665"/>
          </a:xfrm>
          <a:prstGeom prst="rect">
            <a:avLst/>
          </a:prstGeom>
          <a:noFill/>
        </p:spPr>
        <p:txBody>
          <a:bodyPr wrap="square" rtlCol="0">
            <a:spAutoFit/>
          </a:bodyPr>
          <a:lstStyle/>
          <a:p>
            <a:pPr algn="ctr"/>
            <a:r>
              <a:rPr lang="en-US" sz="1200" dirty="0"/>
              <a:t>Application</a:t>
            </a:r>
          </a:p>
          <a:p>
            <a:pPr algn="ctr"/>
            <a:r>
              <a:rPr lang="en-US" sz="1200" dirty="0"/>
              <a:t>Information</a:t>
            </a:r>
          </a:p>
        </p:txBody>
      </p:sp>
      <p:pic>
        <p:nvPicPr>
          <p:cNvPr id="14" name="Picture 13">
            <a:extLst>
              <a:ext uri="{FF2B5EF4-FFF2-40B4-BE49-F238E27FC236}">
                <a16:creationId xmlns:a16="http://schemas.microsoft.com/office/drawing/2014/main" id="{F8D15105-6989-9647-B10C-A0EBF997305B}"/>
              </a:ext>
            </a:extLst>
          </p:cNvPr>
          <p:cNvPicPr>
            <a:picLocks noChangeAspect="1"/>
          </p:cNvPicPr>
          <p:nvPr/>
        </p:nvPicPr>
        <p:blipFill>
          <a:blip r:embed="rId3"/>
          <a:stretch>
            <a:fillRect/>
          </a:stretch>
        </p:blipFill>
        <p:spPr>
          <a:xfrm>
            <a:off x="3861194" y="2127476"/>
            <a:ext cx="556592" cy="548669"/>
          </a:xfrm>
          <a:prstGeom prst="rect">
            <a:avLst/>
          </a:prstGeom>
        </p:spPr>
      </p:pic>
      <p:sp>
        <p:nvSpPr>
          <p:cNvPr id="15" name="TextBox 14">
            <a:extLst>
              <a:ext uri="{FF2B5EF4-FFF2-40B4-BE49-F238E27FC236}">
                <a16:creationId xmlns:a16="http://schemas.microsoft.com/office/drawing/2014/main" id="{CBC59DE7-A15D-6045-B579-BBF0953C3C27}"/>
              </a:ext>
            </a:extLst>
          </p:cNvPr>
          <p:cNvSpPr txBox="1"/>
          <p:nvPr/>
        </p:nvSpPr>
        <p:spPr>
          <a:xfrm>
            <a:off x="3696371" y="2667000"/>
            <a:ext cx="860561" cy="477349"/>
          </a:xfrm>
          <a:prstGeom prst="rect">
            <a:avLst/>
          </a:prstGeom>
          <a:noFill/>
        </p:spPr>
        <p:txBody>
          <a:bodyPr wrap="square" rtlCol="0">
            <a:spAutoFit/>
          </a:bodyPr>
          <a:lstStyle/>
          <a:p>
            <a:pPr algn="ctr"/>
            <a:r>
              <a:rPr lang="en-US" sz="1200" dirty="0"/>
              <a:t>Network Config</a:t>
            </a:r>
          </a:p>
        </p:txBody>
      </p:sp>
      <p:pic>
        <p:nvPicPr>
          <p:cNvPr id="16" name="Picture 15">
            <a:extLst>
              <a:ext uri="{FF2B5EF4-FFF2-40B4-BE49-F238E27FC236}">
                <a16:creationId xmlns:a16="http://schemas.microsoft.com/office/drawing/2014/main" id="{D63E1AD5-BA8B-E148-8EBB-86D862F727F1}"/>
              </a:ext>
            </a:extLst>
          </p:cNvPr>
          <p:cNvPicPr>
            <a:picLocks noChangeAspect="1"/>
          </p:cNvPicPr>
          <p:nvPr/>
        </p:nvPicPr>
        <p:blipFill>
          <a:blip r:embed="rId3"/>
          <a:stretch>
            <a:fillRect/>
          </a:stretch>
        </p:blipFill>
        <p:spPr>
          <a:xfrm>
            <a:off x="6905049" y="2116721"/>
            <a:ext cx="556592" cy="548669"/>
          </a:xfrm>
          <a:prstGeom prst="rect">
            <a:avLst/>
          </a:prstGeom>
        </p:spPr>
      </p:pic>
      <p:sp>
        <p:nvSpPr>
          <p:cNvPr id="17" name="TextBox 16">
            <a:extLst>
              <a:ext uri="{FF2B5EF4-FFF2-40B4-BE49-F238E27FC236}">
                <a16:creationId xmlns:a16="http://schemas.microsoft.com/office/drawing/2014/main" id="{627DE7C2-4506-7548-BF49-5C5E98069568}"/>
              </a:ext>
            </a:extLst>
          </p:cNvPr>
          <p:cNvSpPr txBox="1"/>
          <p:nvPr/>
        </p:nvSpPr>
        <p:spPr>
          <a:xfrm>
            <a:off x="6659221" y="2656245"/>
            <a:ext cx="973040" cy="461665"/>
          </a:xfrm>
          <a:prstGeom prst="rect">
            <a:avLst/>
          </a:prstGeom>
          <a:noFill/>
        </p:spPr>
        <p:txBody>
          <a:bodyPr wrap="square" rtlCol="0">
            <a:spAutoFit/>
          </a:bodyPr>
          <a:lstStyle/>
          <a:p>
            <a:pPr algn="ctr"/>
            <a:r>
              <a:rPr lang="en-US" sz="1200" dirty="0"/>
              <a:t>Custom</a:t>
            </a:r>
          </a:p>
          <a:p>
            <a:pPr algn="ctr"/>
            <a:r>
              <a:rPr lang="en-US" sz="1200" dirty="0"/>
              <a:t>Inventory</a:t>
            </a:r>
          </a:p>
        </p:txBody>
      </p:sp>
      <p:pic>
        <p:nvPicPr>
          <p:cNvPr id="18" name="Picture 17">
            <a:extLst>
              <a:ext uri="{FF2B5EF4-FFF2-40B4-BE49-F238E27FC236}">
                <a16:creationId xmlns:a16="http://schemas.microsoft.com/office/drawing/2014/main" id="{DB973EA2-2796-4B45-8D1D-5F44ADF249C3}"/>
              </a:ext>
            </a:extLst>
          </p:cNvPr>
          <p:cNvPicPr>
            <a:picLocks noChangeAspect="1"/>
          </p:cNvPicPr>
          <p:nvPr/>
        </p:nvPicPr>
        <p:blipFill>
          <a:blip r:embed="rId3"/>
          <a:stretch>
            <a:fillRect/>
          </a:stretch>
        </p:blipFill>
        <p:spPr>
          <a:xfrm>
            <a:off x="5919423" y="2116721"/>
            <a:ext cx="556592" cy="548669"/>
          </a:xfrm>
          <a:prstGeom prst="rect">
            <a:avLst/>
          </a:prstGeom>
        </p:spPr>
      </p:pic>
      <p:sp>
        <p:nvSpPr>
          <p:cNvPr id="19" name="TextBox 18">
            <a:extLst>
              <a:ext uri="{FF2B5EF4-FFF2-40B4-BE49-F238E27FC236}">
                <a16:creationId xmlns:a16="http://schemas.microsoft.com/office/drawing/2014/main" id="{30C62B06-E04C-E441-97E5-60BCFDBF4669}"/>
              </a:ext>
            </a:extLst>
          </p:cNvPr>
          <p:cNvSpPr txBox="1"/>
          <p:nvPr/>
        </p:nvSpPr>
        <p:spPr>
          <a:xfrm>
            <a:off x="5633839" y="2656245"/>
            <a:ext cx="1132064" cy="461665"/>
          </a:xfrm>
          <a:prstGeom prst="rect">
            <a:avLst/>
          </a:prstGeom>
          <a:noFill/>
        </p:spPr>
        <p:txBody>
          <a:bodyPr wrap="square" rtlCol="0">
            <a:spAutoFit/>
          </a:bodyPr>
          <a:lstStyle/>
          <a:p>
            <a:pPr algn="ctr"/>
            <a:r>
              <a:rPr lang="en-US" sz="1200" dirty="0"/>
              <a:t>AWS</a:t>
            </a:r>
          </a:p>
          <a:p>
            <a:pPr algn="ctr"/>
            <a:r>
              <a:rPr lang="en-US" sz="1200" dirty="0"/>
              <a:t>Components</a:t>
            </a:r>
          </a:p>
        </p:txBody>
      </p:sp>
      <p:pic>
        <p:nvPicPr>
          <p:cNvPr id="20" name="Picture 19">
            <a:extLst>
              <a:ext uri="{FF2B5EF4-FFF2-40B4-BE49-F238E27FC236}">
                <a16:creationId xmlns:a16="http://schemas.microsoft.com/office/drawing/2014/main" id="{E46718B6-D2D3-8748-9255-C201A63F26CB}"/>
              </a:ext>
            </a:extLst>
          </p:cNvPr>
          <p:cNvPicPr>
            <a:picLocks noChangeAspect="1"/>
          </p:cNvPicPr>
          <p:nvPr/>
        </p:nvPicPr>
        <p:blipFill>
          <a:blip r:embed="rId3"/>
          <a:stretch>
            <a:fillRect/>
          </a:stretch>
        </p:blipFill>
        <p:spPr>
          <a:xfrm>
            <a:off x="4888239" y="2108457"/>
            <a:ext cx="556592" cy="548669"/>
          </a:xfrm>
          <a:prstGeom prst="rect">
            <a:avLst/>
          </a:prstGeom>
        </p:spPr>
      </p:pic>
      <p:sp>
        <p:nvSpPr>
          <p:cNvPr id="21" name="TextBox 20">
            <a:extLst>
              <a:ext uri="{FF2B5EF4-FFF2-40B4-BE49-F238E27FC236}">
                <a16:creationId xmlns:a16="http://schemas.microsoft.com/office/drawing/2014/main" id="{5FADD58B-9B8C-AC4B-B78E-911993C1B280}"/>
              </a:ext>
            </a:extLst>
          </p:cNvPr>
          <p:cNvSpPr txBox="1"/>
          <p:nvPr/>
        </p:nvSpPr>
        <p:spPr>
          <a:xfrm>
            <a:off x="4642411" y="2647981"/>
            <a:ext cx="973040" cy="461665"/>
          </a:xfrm>
          <a:prstGeom prst="rect">
            <a:avLst/>
          </a:prstGeom>
          <a:noFill/>
        </p:spPr>
        <p:txBody>
          <a:bodyPr wrap="square" rtlCol="0">
            <a:spAutoFit/>
          </a:bodyPr>
          <a:lstStyle/>
          <a:p>
            <a:pPr algn="ctr"/>
            <a:r>
              <a:rPr lang="en-US" sz="1200" dirty="0"/>
              <a:t>Windows</a:t>
            </a:r>
          </a:p>
          <a:p>
            <a:pPr algn="ctr"/>
            <a:r>
              <a:rPr lang="en-US" sz="1200" dirty="0"/>
              <a:t>Registry</a:t>
            </a:r>
          </a:p>
        </p:txBody>
      </p:sp>
      <p:pic>
        <p:nvPicPr>
          <p:cNvPr id="22" name="Picture 21">
            <a:extLst>
              <a:ext uri="{FF2B5EF4-FFF2-40B4-BE49-F238E27FC236}">
                <a16:creationId xmlns:a16="http://schemas.microsoft.com/office/drawing/2014/main" id="{0B965337-3CDE-A044-B590-A05C4D69C979}"/>
              </a:ext>
            </a:extLst>
          </p:cNvPr>
          <p:cNvPicPr>
            <a:picLocks noChangeAspect="1"/>
          </p:cNvPicPr>
          <p:nvPr/>
        </p:nvPicPr>
        <p:blipFill>
          <a:blip r:embed="rId3"/>
          <a:stretch>
            <a:fillRect/>
          </a:stretch>
        </p:blipFill>
        <p:spPr>
          <a:xfrm>
            <a:off x="7892337" y="2129975"/>
            <a:ext cx="556592" cy="548669"/>
          </a:xfrm>
          <a:prstGeom prst="rect">
            <a:avLst/>
          </a:prstGeom>
        </p:spPr>
      </p:pic>
      <p:sp>
        <p:nvSpPr>
          <p:cNvPr id="23" name="TextBox 22">
            <a:extLst>
              <a:ext uri="{FF2B5EF4-FFF2-40B4-BE49-F238E27FC236}">
                <a16:creationId xmlns:a16="http://schemas.microsoft.com/office/drawing/2014/main" id="{6E20ACC3-34E8-7F44-A91E-09174E0637E1}"/>
              </a:ext>
            </a:extLst>
          </p:cNvPr>
          <p:cNvSpPr txBox="1"/>
          <p:nvPr/>
        </p:nvSpPr>
        <p:spPr>
          <a:xfrm>
            <a:off x="7646509" y="2669499"/>
            <a:ext cx="973040" cy="461665"/>
          </a:xfrm>
          <a:prstGeom prst="rect">
            <a:avLst/>
          </a:prstGeom>
          <a:noFill/>
        </p:spPr>
        <p:txBody>
          <a:bodyPr wrap="square" rtlCol="0">
            <a:spAutoFit/>
          </a:bodyPr>
          <a:lstStyle/>
          <a:p>
            <a:pPr algn="ctr"/>
            <a:r>
              <a:rPr lang="en-US" sz="1200" dirty="0"/>
              <a:t>File Information</a:t>
            </a:r>
          </a:p>
        </p:txBody>
      </p:sp>
    </p:spTree>
    <p:extLst>
      <p:ext uri="{BB962C8B-B14F-4D97-AF65-F5344CB8AC3E}">
        <p14:creationId xmlns:p14="http://schemas.microsoft.com/office/powerpoint/2010/main" val="3482503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1F08B8-ED35-2E44-B716-F510D56A6436}"/>
              </a:ext>
            </a:extLst>
          </p:cNvPr>
          <p:cNvPicPr>
            <a:picLocks noChangeAspect="1"/>
          </p:cNvPicPr>
          <p:nvPr/>
        </p:nvPicPr>
        <p:blipFill>
          <a:blip r:embed="rId3"/>
          <a:stretch>
            <a:fillRect/>
          </a:stretch>
        </p:blipFill>
        <p:spPr>
          <a:xfrm>
            <a:off x="4260295" y="1863090"/>
            <a:ext cx="4737373" cy="2475497"/>
          </a:xfrm>
          <a:prstGeom prst="rect">
            <a:avLst/>
          </a:prstGeom>
        </p:spPr>
      </p:pic>
      <p:sp>
        <p:nvSpPr>
          <p:cNvPr id="12" name="Title 1"/>
          <p:cNvSpPr>
            <a:spLocks noGrp="1"/>
          </p:cNvSpPr>
          <p:nvPr>
            <p:ph type="title"/>
          </p:nvPr>
        </p:nvSpPr>
        <p:spPr>
          <a:xfrm>
            <a:off x="336789" y="114936"/>
            <a:ext cx="8205304" cy="545741"/>
          </a:xfrm>
        </p:spPr>
        <p:txBody>
          <a:bodyPr/>
          <a:lstStyle/>
          <a:p>
            <a:r>
              <a:rPr lang="en-US" b="1" dirty="0">
                <a:solidFill>
                  <a:srgbClr val="E47911"/>
                </a:solidFill>
                <a:latin typeface="Open Sans"/>
              </a:rPr>
              <a:t>SSM Inventory Manager</a:t>
            </a:r>
          </a:p>
        </p:txBody>
      </p:sp>
      <p:sp>
        <p:nvSpPr>
          <p:cNvPr id="3" name="Rectangle 2">
            <a:extLst>
              <a:ext uri="{FF2B5EF4-FFF2-40B4-BE49-F238E27FC236}">
                <a16:creationId xmlns:a16="http://schemas.microsoft.com/office/drawing/2014/main" id="{EA0FEF03-E8E0-0E44-BFBC-74BADB0CC18A}"/>
              </a:ext>
            </a:extLst>
          </p:cNvPr>
          <p:cNvSpPr/>
          <p:nvPr/>
        </p:nvSpPr>
        <p:spPr>
          <a:xfrm>
            <a:off x="336789" y="711529"/>
            <a:ext cx="6098301" cy="1754326"/>
          </a:xfrm>
          <a:prstGeom prst="rect">
            <a:avLst/>
          </a:prstGeom>
        </p:spPr>
        <p:txBody>
          <a:bodyPr wrap="square">
            <a:spAutoFit/>
          </a:bodyPr>
          <a:lstStyle/>
          <a:p>
            <a:r>
              <a:rPr lang="en-US" b="1" dirty="0">
                <a:solidFill>
                  <a:srgbClr val="E47911"/>
                </a:solidFill>
                <a:latin typeface="Open Sans"/>
              </a:rPr>
              <a:t>How it Works</a:t>
            </a:r>
          </a:p>
          <a:p>
            <a:r>
              <a:rPr lang="en-US" dirty="0">
                <a:solidFill>
                  <a:srgbClr val="444444"/>
                </a:solidFill>
                <a:latin typeface="Open Sans"/>
              </a:rPr>
              <a:t>When you configure Systems Manager Inventory, you specify: </a:t>
            </a:r>
          </a:p>
          <a:p>
            <a:pPr marL="285750" indent="-285750">
              <a:buFont typeface="Arial" panose="020B0604020202020204" pitchFamily="34" charset="0"/>
              <a:buChar char="•"/>
            </a:pPr>
            <a:r>
              <a:rPr lang="en-US" dirty="0">
                <a:solidFill>
                  <a:srgbClr val="444444"/>
                </a:solidFill>
                <a:latin typeface="Open Sans"/>
              </a:rPr>
              <a:t>The type of metadata to collect</a:t>
            </a:r>
          </a:p>
          <a:p>
            <a:pPr marL="285750" indent="-285750">
              <a:buFont typeface="Arial" panose="020B0604020202020204" pitchFamily="34" charset="0"/>
              <a:buChar char="•"/>
            </a:pPr>
            <a:r>
              <a:rPr lang="en-US" dirty="0">
                <a:solidFill>
                  <a:srgbClr val="444444"/>
                </a:solidFill>
                <a:latin typeface="Open Sans"/>
              </a:rPr>
              <a:t>The instances from where the metadata should be collected</a:t>
            </a:r>
          </a:p>
          <a:p>
            <a:pPr marL="285750" indent="-285750">
              <a:buFont typeface="Arial" panose="020B0604020202020204" pitchFamily="34" charset="0"/>
              <a:buChar char="•"/>
            </a:pPr>
            <a:r>
              <a:rPr lang="en-US" dirty="0">
                <a:solidFill>
                  <a:srgbClr val="444444"/>
                </a:solidFill>
                <a:latin typeface="Open Sans"/>
              </a:rPr>
              <a:t>The schedule for metadata collection.</a:t>
            </a:r>
          </a:p>
          <a:p>
            <a:r>
              <a:rPr lang="en-US" dirty="0">
                <a:solidFill>
                  <a:srgbClr val="444444"/>
                </a:solidFill>
                <a:latin typeface="Open Sans"/>
              </a:rPr>
              <a:t> </a:t>
            </a:r>
          </a:p>
        </p:txBody>
      </p:sp>
      <p:sp>
        <p:nvSpPr>
          <p:cNvPr id="8" name="Rectangle 7">
            <a:extLst>
              <a:ext uri="{FF2B5EF4-FFF2-40B4-BE49-F238E27FC236}">
                <a16:creationId xmlns:a16="http://schemas.microsoft.com/office/drawing/2014/main" id="{1E68DE69-51E5-634A-8E21-A83C095EDF6D}"/>
              </a:ext>
            </a:extLst>
          </p:cNvPr>
          <p:cNvSpPr/>
          <p:nvPr/>
        </p:nvSpPr>
        <p:spPr>
          <a:xfrm>
            <a:off x="336789" y="4397341"/>
            <a:ext cx="8449402" cy="369332"/>
          </a:xfrm>
          <a:prstGeom prst="rect">
            <a:avLst/>
          </a:prstGeom>
        </p:spPr>
        <p:txBody>
          <a:bodyPr wrap="square">
            <a:spAutoFit/>
          </a:bodyPr>
          <a:lstStyle/>
          <a:p>
            <a:r>
              <a:rPr lang="en-US" dirty="0">
                <a:solidFill>
                  <a:srgbClr val="444444"/>
                </a:solidFill>
                <a:latin typeface="Open Sans"/>
              </a:rPr>
              <a:t>Associations are used in many SSM modules (i.e. Inventory and Maintenance Windows)</a:t>
            </a:r>
          </a:p>
        </p:txBody>
      </p:sp>
      <p:sp>
        <p:nvSpPr>
          <p:cNvPr id="6" name="Rectangle 5">
            <a:extLst>
              <a:ext uri="{FF2B5EF4-FFF2-40B4-BE49-F238E27FC236}">
                <a16:creationId xmlns:a16="http://schemas.microsoft.com/office/drawing/2014/main" id="{E5783CC6-1769-5E4C-8285-98ED18B56F91}"/>
              </a:ext>
            </a:extLst>
          </p:cNvPr>
          <p:cNvSpPr/>
          <p:nvPr/>
        </p:nvSpPr>
        <p:spPr>
          <a:xfrm>
            <a:off x="336789" y="2512153"/>
            <a:ext cx="4449286" cy="923330"/>
          </a:xfrm>
          <a:prstGeom prst="rect">
            <a:avLst/>
          </a:prstGeom>
        </p:spPr>
        <p:txBody>
          <a:bodyPr wrap="square">
            <a:spAutoFit/>
          </a:bodyPr>
          <a:lstStyle/>
          <a:p>
            <a:r>
              <a:rPr lang="en-US" dirty="0">
                <a:solidFill>
                  <a:srgbClr val="444444"/>
                </a:solidFill>
                <a:latin typeface="Open Sans"/>
              </a:rPr>
              <a:t>Together, those elements form a type of configuration, called an </a:t>
            </a:r>
            <a:r>
              <a:rPr lang="en-US" b="1" dirty="0">
                <a:solidFill>
                  <a:schemeClr val="accent2"/>
                </a:solidFill>
                <a:latin typeface="Open Sans"/>
              </a:rPr>
              <a:t>Association</a:t>
            </a:r>
            <a:r>
              <a:rPr lang="en-US" dirty="0">
                <a:solidFill>
                  <a:srgbClr val="444444"/>
                </a:solidFill>
                <a:latin typeface="Open Sans"/>
              </a:rPr>
              <a:t>, that can be used to gain insights or perform actions. </a:t>
            </a:r>
          </a:p>
        </p:txBody>
      </p:sp>
    </p:spTree>
    <p:extLst>
      <p:ext uri="{BB962C8B-B14F-4D97-AF65-F5344CB8AC3E}">
        <p14:creationId xmlns:p14="http://schemas.microsoft.com/office/powerpoint/2010/main" val="385111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9" y="114936"/>
            <a:ext cx="8205304" cy="545741"/>
          </a:xfrm>
        </p:spPr>
        <p:txBody>
          <a:bodyPr/>
          <a:lstStyle/>
          <a:p>
            <a:r>
              <a:rPr lang="en-US" b="1" dirty="0">
                <a:solidFill>
                  <a:srgbClr val="E47911"/>
                </a:solidFill>
                <a:latin typeface="Open Sans"/>
              </a:rPr>
              <a:t>SSM Inventory Manager</a:t>
            </a:r>
          </a:p>
        </p:txBody>
      </p:sp>
      <p:sp>
        <p:nvSpPr>
          <p:cNvPr id="2" name="Rectangle 1">
            <a:extLst>
              <a:ext uri="{FF2B5EF4-FFF2-40B4-BE49-F238E27FC236}">
                <a16:creationId xmlns:a16="http://schemas.microsoft.com/office/drawing/2014/main" id="{CA7A7945-F03C-E448-A599-68CA8B8ABFD4}"/>
              </a:ext>
            </a:extLst>
          </p:cNvPr>
          <p:cNvSpPr/>
          <p:nvPr/>
        </p:nvSpPr>
        <p:spPr>
          <a:xfrm>
            <a:off x="336789" y="623387"/>
            <a:ext cx="8642319" cy="3447098"/>
          </a:xfrm>
          <a:prstGeom prst="rect">
            <a:avLst/>
          </a:prstGeom>
        </p:spPr>
        <p:txBody>
          <a:bodyPr wrap="square">
            <a:spAutoFit/>
          </a:bodyPr>
          <a:lstStyle/>
          <a:p>
            <a:r>
              <a:rPr lang="en-US" b="1" dirty="0">
                <a:solidFill>
                  <a:srgbClr val="E47911"/>
                </a:solidFill>
                <a:latin typeface="Open Sans"/>
              </a:rPr>
              <a:t>Things to Remember about Inventory Associations</a:t>
            </a:r>
          </a:p>
          <a:p>
            <a:pPr marL="285750" indent="-285750">
              <a:buFont typeface="Arial" panose="020B0604020202020204" pitchFamily="34" charset="0"/>
              <a:buChar char="•"/>
            </a:pPr>
            <a:r>
              <a:rPr lang="en-US" dirty="0">
                <a:solidFill>
                  <a:srgbClr val="444444"/>
                </a:solidFill>
                <a:latin typeface="Open Sans"/>
              </a:rPr>
              <a:t>You can create multiple inventory associations</a:t>
            </a:r>
          </a:p>
          <a:p>
            <a:pPr marL="285750" indent="-285750">
              <a:buFont typeface="Arial" panose="020B0604020202020204" pitchFamily="34" charset="0"/>
              <a:buChar char="•"/>
            </a:pPr>
            <a:r>
              <a:rPr lang="en-US" dirty="0">
                <a:solidFill>
                  <a:srgbClr val="444444"/>
                </a:solidFill>
                <a:latin typeface="Open Sans"/>
              </a:rPr>
              <a:t>You can easily inventory all managed instances in your AWS account by creating a </a:t>
            </a:r>
            <a:r>
              <a:rPr lang="en-US" b="1" dirty="0">
                <a:solidFill>
                  <a:srgbClr val="444444"/>
                </a:solidFill>
                <a:latin typeface="Open Sans"/>
              </a:rPr>
              <a:t>global inventory association</a:t>
            </a:r>
            <a:r>
              <a:rPr lang="en-US" dirty="0">
                <a:solidFill>
                  <a:srgbClr val="444444"/>
                </a:solidFill>
                <a:latin typeface="Open Sans"/>
              </a:rPr>
              <a:t>. </a:t>
            </a:r>
          </a:p>
          <a:p>
            <a:pPr marL="285750" indent="-285750">
              <a:buFont typeface="Arial" panose="020B0604020202020204" pitchFamily="34" charset="0"/>
              <a:buChar char="•"/>
            </a:pPr>
            <a:r>
              <a:rPr lang="en-US" dirty="0">
                <a:solidFill>
                  <a:srgbClr val="444444"/>
                </a:solidFill>
                <a:latin typeface="Open Sans"/>
              </a:rPr>
              <a:t>A global inventory association performs the following actions:</a:t>
            </a:r>
          </a:p>
          <a:p>
            <a:pPr marL="742950" lvl="1" indent="-285750">
              <a:buFont typeface="Arial" panose="020B0604020202020204" pitchFamily="34" charset="0"/>
              <a:buChar char="•"/>
            </a:pPr>
            <a:r>
              <a:rPr lang="en-US" sz="1600" dirty="0">
                <a:solidFill>
                  <a:srgbClr val="444444"/>
                </a:solidFill>
                <a:latin typeface="Open Sans"/>
              </a:rPr>
              <a:t>Automatically applies the global inventory configuration to all existing managed instances in your AWS account. </a:t>
            </a:r>
          </a:p>
          <a:p>
            <a:pPr marL="742950" lvl="1" indent="-285750">
              <a:buFont typeface="Arial" panose="020B0604020202020204" pitchFamily="34" charset="0"/>
              <a:buChar char="•"/>
            </a:pPr>
            <a:r>
              <a:rPr lang="en-US" sz="1600" dirty="0">
                <a:solidFill>
                  <a:srgbClr val="444444"/>
                </a:solidFill>
                <a:latin typeface="Open Sans"/>
              </a:rPr>
              <a:t>Automatically adds new instances created in your AWS account to the global inventory.</a:t>
            </a:r>
          </a:p>
          <a:p>
            <a:pPr marL="742950" lvl="1" indent="-285750">
              <a:buFont typeface="Arial" panose="020B0604020202020204" pitchFamily="34" charset="0"/>
              <a:buChar char="•"/>
            </a:pPr>
            <a:r>
              <a:rPr lang="en-US" sz="1600" dirty="0">
                <a:solidFill>
                  <a:srgbClr val="444444"/>
                </a:solidFill>
                <a:latin typeface="Open Sans"/>
              </a:rPr>
              <a:t>Skips instances that already have an inventory association (with the detailed status message states Overridden By Explicit Inventory Association)</a:t>
            </a:r>
          </a:p>
          <a:p>
            <a:pPr marL="742950" lvl="1" indent="-285750">
              <a:buFont typeface="Arial" panose="020B0604020202020204" pitchFamily="34" charset="0"/>
              <a:buChar char="•"/>
            </a:pPr>
            <a:r>
              <a:rPr lang="en-US" sz="1600" dirty="0">
                <a:solidFill>
                  <a:srgbClr val="444444"/>
                </a:solidFill>
                <a:latin typeface="Open Sans"/>
              </a:rPr>
              <a:t>If an instance is configured for the global inventory association, and you assign a specific association to that instance, then Systems Manager Inventory deprioritizes the global association and applies the specific association.</a:t>
            </a:r>
          </a:p>
        </p:txBody>
      </p:sp>
    </p:spTree>
    <p:extLst>
      <p:ext uri="{BB962C8B-B14F-4D97-AF65-F5344CB8AC3E}">
        <p14:creationId xmlns:p14="http://schemas.microsoft.com/office/powerpoint/2010/main" val="3957017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Automation</a:t>
            </a:r>
          </a:p>
        </p:txBody>
      </p:sp>
      <p:sp>
        <p:nvSpPr>
          <p:cNvPr id="2" name="Rectangle 1">
            <a:extLst>
              <a:ext uri="{FF2B5EF4-FFF2-40B4-BE49-F238E27FC236}">
                <a16:creationId xmlns:a16="http://schemas.microsoft.com/office/drawing/2014/main" id="{7852560F-E720-A044-B37A-68C3695F0587}"/>
              </a:ext>
            </a:extLst>
          </p:cNvPr>
          <p:cNvSpPr/>
          <p:nvPr/>
        </p:nvSpPr>
        <p:spPr>
          <a:xfrm>
            <a:off x="336788" y="766139"/>
            <a:ext cx="8588552" cy="3139321"/>
          </a:xfrm>
          <a:prstGeom prst="rect">
            <a:avLst/>
          </a:prstGeom>
        </p:spPr>
        <p:txBody>
          <a:bodyPr wrap="square">
            <a:spAutoFit/>
          </a:bodyPr>
          <a:lstStyle/>
          <a:p>
            <a:r>
              <a:rPr lang="en-US" dirty="0">
                <a:solidFill>
                  <a:srgbClr val="444444"/>
                </a:solidFill>
                <a:latin typeface="Open Sans"/>
              </a:rPr>
              <a:t>Systems Manager Automation simplifies common maintenance and deployment tasks of Amazon EC2 instances and other AWS resources. </a:t>
            </a:r>
          </a:p>
          <a:p>
            <a:endParaRPr lang="en-US" dirty="0">
              <a:solidFill>
                <a:srgbClr val="444444"/>
              </a:solidFill>
              <a:latin typeface="Open Sans"/>
            </a:endParaRPr>
          </a:p>
          <a:p>
            <a:r>
              <a:rPr lang="en-US" dirty="0">
                <a:solidFill>
                  <a:srgbClr val="444444"/>
                </a:solidFill>
                <a:latin typeface="Open Sans"/>
              </a:rPr>
              <a:t>Automation enables you to do the following.</a:t>
            </a:r>
          </a:p>
          <a:p>
            <a:pPr marL="285750" indent="-285750">
              <a:buFont typeface="Arial" panose="020B0604020202020204" pitchFamily="34" charset="0"/>
              <a:buChar char="•"/>
            </a:pPr>
            <a:r>
              <a:rPr lang="en-US" dirty="0">
                <a:solidFill>
                  <a:srgbClr val="444444"/>
                </a:solidFill>
                <a:latin typeface="Open Sans"/>
              </a:rPr>
              <a:t>Build Automation workflows to configure and manage instances and AWS resources.</a:t>
            </a:r>
          </a:p>
          <a:p>
            <a:pPr marL="285750" indent="-285750">
              <a:buFont typeface="Arial" panose="020B0604020202020204" pitchFamily="34" charset="0"/>
              <a:buChar char="•"/>
            </a:pPr>
            <a:r>
              <a:rPr lang="en-US" dirty="0">
                <a:solidFill>
                  <a:srgbClr val="444444"/>
                </a:solidFill>
                <a:latin typeface="Open Sans"/>
              </a:rPr>
              <a:t>Create custom workflows or use pre-defined workflows maintained by AWS.</a:t>
            </a:r>
          </a:p>
          <a:p>
            <a:pPr marL="285750" indent="-285750">
              <a:buFont typeface="Arial" panose="020B0604020202020204" pitchFamily="34" charset="0"/>
              <a:buChar char="•"/>
            </a:pPr>
            <a:r>
              <a:rPr lang="en-US" dirty="0">
                <a:solidFill>
                  <a:srgbClr val="444444"/>
                </a:solidFill>
                <a:latin typeface="Open Sans"/>
              </a:rPr>
              <a:t>Receive notifications about Automation tasks and workflows by using Amazon CloudWatch Events.</a:t>
            </a:r>
          </a:p>
          <a:p>
            <a:pPr marL="285750" indent="-285750">
              <a:buFont typeface="Arial" panose="020B0604020202020204" pitchFamily="34" charset="0"/>
              <a:buChar char="•"/>
            </a:pPr>
            <a:r>
              <a:rPr lang="en-US" dirty="0">
                <a:solidFill>
                  <a:srgbClr val="444444"/>
                </a:solidFill>
                <a:latin typeface="Open Sans"/>
              </a:rPr>
              <a:t>Monitor Automation progress and execution details by using the Amazon EC2 or the AWS Systems Manager console.</a:t>
            </a:r>
          </a:p>
          <a:p>
            <a:pPr marL="285750" indent="-285750">
              <a:buFont typeface="Arial" panose="020B0604020202020204" pitchFamily="34" charset="0"/>
              <a:buChar char="•"/>
            </a:pPr>
            <a:r>
              <a:rPr lang="en-US" dirty="0">
                <a:solidFill>
                  <a:srgbClr val="444444"/>
                </a:solidFill>
                <a:latin typeface="Open Sans"/>
              </a:rPr>
              <a:t>Support manual approval gates within an automation.</a:t>
            </a:r>
          </a:p>
        </p:txBody>
      </p:sp>
    </p:spTree>
    <p:extLst>
      <p:ext uri="{BB962C8B-B14F-4D97-AF65-F5344CB8AC3E}">
        <p14:creationId xmlns:p14="http://schemas.microsoft.com/office/powerpoint/2010/main" val="31482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9" y="114936"/>
            <a:ext cx="8205304" cy="545741"/>
          </a:xfrm>
        </p:spPr>
        <p:txBody>
          <a:bodyPr/>
          <a:lstStyle/>
          <a:p>
            <a:r>
              <a:rPr lang="en-US" b="1" i="1" dirty="0"/>
              <a:t>The pursuit of operational excellence </a:t>
            </a:r>
          </a:p>
        </p:txBody>
      </p:sp>
      <p:sp>
        <p:nvSpPr>
          <p:cNvPr id="13" name="Content Placeholder 2"/>
          <p:cNvSpPr>
            <a:spLocks noGrp="1"/>
          </p:cNvSpPr>
          <p:nvPr>
            <p:ph idx="4294967295"/>
          </p:nvPr>
        </p:nvSpPr>
        <p:spPr>
          <a:xfrm>
            <a:off x="336789" y="859911"/>
            <a:ext cx="7423254" cy="3294400"/>
          </a:xfrm>
          <a:prstGeom prst="rect">
            <a:avLst/>
          </a:prstGeom>
        </p:spPr>
        <p:txBody>
          <a:bodyPr/>
          <a:lstStyle/>
          <a:p>
            <a:pPr marL="342900" indent="-342900">
              <a:buFont typeface="Wingdings" panose="05000000000000000000" pitchFamily="2" charset="2"/>
              <a:buChar char="q"/>
            </a:pPr>
            <a:r>
              <a:rPr lang="en-US" sz="1800" b="1" dirty="0"/>
              <a:t>What resources make up my fleet?</a:t>
            </a:r>
          </a:p>
          <a:p>
            <a:pPr marL="1085850" lvl="1" indent="-342900">
              <a:buFont typeface="Wingdings" panose="05000000000000000000" pitchFamily="2" charset="2"/>
              <a:buChar char="§"/>
            </a:pPr>
            <a:r>
              <a:rPr lang="en-US" sz="1400" dirty="0"/>
              <a:t>Define the resources that represent your asset groups</a:t>
            </a:r>
          </a:p>
          <a:p>
            <a:pPr marL="1085850" lvl="1" indent="-342900">
              <a:buFont typeface="Arial" panose="020B0604020202020204" pitchFamily="34" charset="0"/>
              <a:buChar char="•"/>
            </a:pPr>
            <a:endParaRPr lang="en-US" sz="600" dirty="0"/>
          </a:p>
          <a:p>
            <a:pPr marL="342900" indent="-342900">
              <a:buFont typeface="Wingdings" panose="05000000000000000000" pitchFamily="2" charset="2"/>
              <a:buChar char="q"/>
            </a:pPr>
            <a:r>
              <a:rPr lang="en-US" sz="1800" b="1" dirty="0"/>
              <a:t>Are my resources and applications healthy?</a:t>
            </a:r>
          </a:p>
          <a:p>
            <a:pPr marL="1085850" lvl="1" indent="-342900">
              <a:buFont typeface="Wingdings" panose="05000000000000000000" pitchFamily="2" charset="2"/>
              <a:buChar char="§"/>
            </a:pPr>
            <a:r>
              <a:rPr lang="en-US" sz="1400" dirty="0"/>
              <a:t>Visualize and track the state of your running applications.</a:t>
            </a:r>
          </a:p>
          <a:p>
            <a:pPr marL="1085850" lvl="1" indent="-342900">
              <a:buFont typeface="Arial" panose="020B0604020202020204" pitchFamily="34" charset="0"/>
              <a:buChar char="•"/>
            </a:pPr>
            <a:endParaRPr lang="en-US" sz="600" dirty="0"/>
          </a:p>
          <a:p>
            <a:pPr marL="342900" indent="-342900">
              <a:buFont typeface="Wingdings" panose="05000000000000000000" pitchFamily="2" charset="2"/>
              <a:buChar char="q"/>
            </a:pPr>
            <a:r>
              <a:rPr lang="en-US" sz="1800" b="1" dirty="0"/>
              <a:t>How do I make sure they stay healthy?</a:t>
            </a:r>
          </a:p>
          <a:p>
            <a:pPr marL="1085850" lvl="1" indent="-342900">
              <a:buFont typeface="Wingdings" panose="05000000000000000000" pitchFamily="2" charset="2"/>
              <a:buChar char="§"/>
            </a:pPr>
            <a:r>
              <a:rPr lang="en-US" sz="1400" dirty="0"/>
              <a:t>Safely execute on-host, serverless, and cross-AWS-service actions.</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81375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FA05B0-004E-324E-8D16-AE2AA4813E97}"/>
              </a:ext>
            </a:extLst>
          </p:cNvPr>
          <p:cNvPicPr>
            <a:picLocks noChangeAspect="1"/>
          </p:cNvPicPr>
          <p:nvPr/>
        </p:nvPicPr>
        <p:blipFill>
          <a:blip r:embed="rId3"/>
          <a:stretch>
            <a:fillRect/>
          </a:stretch>
        </p:blipFill>
        <p:spPr>
          <a:xfrm>
            <a:off x="1062990" y="1175060"/>
            <a:ext cx="6169334" cy="3682527"/>
          </a:xfrm>
          <a:prstGeom prst="rect">
            <a:avLst/>
          </a:prstGeom>
          <a:effectLst>
            <a:outerShdw blurRad="50800" dist="50800" dir="5400000" algn="ctr" rotWithShape="0">
              <a:schemeClr val="tx1"/>
            </a:outerShdw>
          </a:effectLst>
        </p:spPr>
      </p:pic>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Automation</a:t>
            </a:r>
          </a:p>
        </p:txBody>
      </p:sp>
      <p:sp>
        <p:nvSpPr>
          <p:cNvPr id="8" name="Rectangle 7">
            <a:extLst>
              <a:ext uri="{FF2B5EF4-FFF2-40B4-BE49-F238E27FC236}">
                <a16:creationId xmlns:a16="http://schemas.microsoft.com/office/drawing/2014/main" id="{E00A7ACF-A822-624D-9F6C-89FBCAA9C94D}"/>
              </a:ext>
            </a:extLst>
          </p:cNvPr>
          <p:cNvSpPr/>
          <p:nvPr/>
        </p:nvSpPr>
        <p:spPr>
          <a:xfrm>
            <a:off x="1228328" y="734529"/>
            <a:ext cx="4875292" cy="369332"/>
          </a:xfrm>
          <a:prstGeom prst="rect">
            <a:avLst/>
          </a:prstGeom>
        </p:spPr>
        <p:txBody>
          <a:bodyPr wrap="square">
            <a:spAutoFit/>
          </a:bodyPr>
          <a:lstStyle/>
          <a:p>
            <a:r>
              <a:rPr lang="en-US" dirty="0">
                <a:solidFill>
                  <a:srgbClr val="444444"/>
                </a:solidFill>
                <a:latin typeface="Open Sans"/>
              </a:rPr>
              <a:t>Some automations require elevated privileges </a:t>
            </a:r>
          </a:p>
        </p:txBody>
      </p:sp>
      <p:sp>
        <p:nvSpPr>
          <p:cNvPr id="9" name="Oval 8">
            <a:extLst>
              <a:ext uri="{FF2B5EF4-FFF2-40B4-BE49-F238E27FC236}">
                <a16:creationId xmlns:a16="http://schemas.microsoft.com/office/drawing/2014/main" id="{E0CD6A6C-828C-1140-AD6E-B14F77AE5742}"/>
              </a:ext>
            </a:extLst>
          </p:cNvPr>
          <p:cNvSpPr/>
          <p:nvPr/>
        </p:nvSpPr>
        <p:spPr>
          <a:xfrm>
            <a:off x="3964777" y="2029047"/>
            <a:ext cx="2695528" cy="3369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E63039-85BD-8F44-B2A1-6B8091052A27}"/>
              </a:ext>
            </a:extLst>
          </p:cNvPr>
          <p:cNvSpPr/>
          <p:nvPr/>
        </p:nvSpPr>
        <p:spPr>
          <a:xfrm>
            <a:off x="1078230" y="2814655"/>
            <a:ext cx="2695528" cy="3171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924F38F-E696-464D-A354-37C3F1BBE500}"/>
              </a:ext>
            </a:extLst>
          </p:cNvPr>
          <p:cNvSpPr/>
          <p:nvPr/>
        </p:nvSpPr>
        <p:spPr>
          <a:xfrm>
            <a:off x="1062990" y="1916377"/>
            <a:ext cx="2695528" cy="3320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800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Run Command</a:t>
            </a:r>
          </a:p>
        </p:txBody>
      </p:sp>
      <p:sp>
        <p:nvSpPr>
          <p:cNvPr id="2" name="Rectangle 1">
            <a:extLst>
              <a:ext uri="{FF2B5EF4-FFF2-40B4-BE49-F238E27FC236}">
                <a16:creationId xmlns:a16="http://schemas.microsoft.com/office/drawing/2014/main" id="{1948E610-372D-F843-B210-866DFE074457}"/>
              </a:ext>
            </a:extLst>
          </p:cNvPr>
          <p:cNvSpPr/>
          <p:nvPr/>
        </p:nvSpPr>
        <p:spPr>
          <a:xfrm>
            <a:off x="336788" y="715612"/>
            <a:ext cx="8588552" cy="4062651"/>
          </a:xfrm>
          <a:prstGeom prst="rect">
            <a:avLst/>
          </a:prstGeom>
        </p:spPr>
        <p:txBody>
          <a:bodyPr wrap="square">
            <a:spAutoFit/>
          </a:bodyPr>
          <a:lstStyle/>
          <a:p>
            <a:r>
              <a:rPr lang="en-US" dirty="0">
                <a:solidFill>
                  <a:srgbClr val="444444"/>
                </a:solidFill>
                <a:latin typeface="Open Sans"/>
              </a:rPr>
              <a:t>AWS Systems Manager Run Command lets you remotely and securely manage the configuration of your managed instances.  A </a:t>
            </a:r>
            <a:r>
              <a:rPr lang="en-US" i="1" dirty="0">
                <a:solidFill>
                  <a:srgbClr val="444444"/>
                </a:solidFill>
                <a:latin typeface="Open Sans"/>
              </a:rPr>
              <a:t>managed instance</a:t>
            </a:r>
            <a:r>
              <a:rPr lang="en-US" dirty="0">
                <a:solidFill>
                  <a:srgbClr val="444444"/>
                </a:solidFill>
                <a:latin typeface="Open Sans"/>
              </a:rPr>
              <a:t> is any Amazon EC2 instance or on-premises machine in your hybrid environment that has been configured for Systems Manager.  Run Command enables you to automate common administrative tasks and perform ad hoc configuration changes at scale.  </a:t>
            </a:r>
          </a:p>
          <a:p>
            <a:endParaRPr lang="en-US" sz="1200" dirty="0">
              <a:solidFill>
                <a:srgbClr val="444444"/>
              </a:solidFill>
              <a:latin typeface="Open Sans"/>
            </a:endParaRPr>
          </a:p>
          <a:p>
            <a:r>
              <a:rPr lang="en-US" dirty="0">
                <a:solidFill>
                  <a:srgbClr val="444444"/>
                </a:solidFill>
                <a:latin typeface="Open Sans"/>
              </a:rPr>
              <a:t>You can use Run Command from the AWS console, the AWS Command Line Interface, AWS Tools for Windows PowerShell, or the AWS SDKs. </a:t>
            </a:r>
          </a:p>
          <a:p>
            <a:endParaRPr lang="en-US" sz="1200" dirty="0">
              <a:solidFill>
                <a:srgbClr val="444444"/>
              </a:solidFill>
              <a:latin typeface="Open Sans"/>
            </a:endParaRPr>
          </a:p>
          <a:p>
            <a:r>
              <a:rPr lang="en-US" dirty="0">
                <a:solidFill>
                  <a:srgbClr val="444444"/>
                </a:solidFill>
                <a:latin typeface="Open Sans"/>
              </a:rPr>
              <a:t>Administrators use Run Command to perform the following types of tasks on their managed instances: </a:t>
            </a:r>
          </a:p>
          <a:p>
            <a:pPr marL="285750" indent="-285750">
              <a:buFont typeface="Arial" panose="020B0604020202020204" pitchFamily="34" charset="0"/>
              <a:buChar char="•"/>
            </a:pPr>
            <a:r>
              <a:rPr lang="en-US" dirty="0">
                <a:solidFill>
                  <a:srgbClr val="444444"/>
                </a:solidFill>
                <a:latin typeface="Open Sans"/>
              </a:rPr>
              <a:t>install or bootstrap applications</a:t>
            </a:r>
          </a:p>
          <a:p>
            <a:pPr marL="285750" indent="-285750">
              <a:buFont typeface="Arial" panose="020B0604020202020204" pitchFamily="34" charset="0"/>
              <a:buChar char="•"/>
            </a:pPr>
            <a:r>
              <a:rPr lang="en-US" dirty="0">
                <a:solidFill>
                  <a:srgbClr val="444444"/>
                </a:solidFill>
                <a:latin typeface="Open Sans"/>
              </a:rPr>
              <a:t>build a deployment pipeline, </a:t>
            </a:r>
          </a:p>
          <a:p>
            <a:pPr marL="285750" indent="-285750">
              <a:buFont typeface="Arial" panose="020B0604020202020204" pitchFamily="34" charset="0"/>
              <a:buChar char="•"/>
            </a:pPr>
            <a:r>
              <a:rPr lang="en-US" dirty="0">
                <a:solidFill>
                  <a:srgbClr val="444444"/>
                </a:solidFill>
                <a:latin typeface="Open Sans"/>
              </a:rPr>
              <a:t>capture log files when an instance is terminated from an Auto Scaling group</a:t>
            </a:r>
          </a:p>
          <a:p>
            <a:pPr marL="285750" indent="-285750">
              <a:buFont typeface="Arial" panose="020B0604020202020204" pitchFamily="34" charset="0"/>
              <a:buChar char="•"/>
            </a:pPr>
            <a:r>
              <a:rPr lang="en-US" dirty="0">
                <a:solidFill>
                  <a:srgbClr val="444444"/>
                </a:solidFill>
                <a:latin typeface="Open Sans"/>
              </a:rPr>
              <a:t>join instances to a Windows domain</a:t>
            </a:r>
            <a:endParaRPr lang="en-US" b="0" i="0" dirty="0">
              <a:solidFill>
                <a:srgbClr val="444444"/>
              </a:solidFill>
              <a:effectLst/>
              <a:latin typeface="Open Sans"/>
            </a:endParaRPr>
          </a:p>
        </p:txBody>
      </p:sp>
    </p:spTree>
    <p:extLst>
      <p:ext uri="{BB962C8B-B14F-4D97-AF65-F5344CB8AC3E}">
        <p14:creationId xmlns:p14="http://schemas.microsoft.com/office/powerpoint/2010/main" val="256164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Session Manager</a:t>
            </a:r>
          </a:p>
        </p:txBody>
      </p:sp>
      <p:sp>
        <p:nvSpPr>
          <p:cNvPr id="2" name="Rectangle 1">
            <a:extLst>
              <a:ext uri="{FF2B5EF4-FFF2-40B4-BE49-F238E27FC236}">
                <a16:creationId xmlns:a16="http://schemas.microsoft.com/office/drawing/2014/main" id="{B149CB43-9575-B041-9E94-58187F2B9CCA}"/>
              </a:ext>
            </a:extLst>
          </p:cNvPr>
          <p:cNvSpPr/>
          <p:nvPr/>
        </p:nvSpPr>
        <p:spPr>
          <a:xfrm>
            <a:off x="336788" y="786996"/>
            <a:ext cx="8588552" cy="923330"/>
          </a:xfrm>
          <a:prstGeom prst="rect">
            <a:avLst/>
          </a:prstGeom>
        </p:spPr>
        <p:txBody>
          <a:bodyPr wrap="square">
            <a:spAutoFit/>
          </a:bodyPr>
          <a:lstStyle/>
          <a:p>
            <a:r>
              <a:rPr lang="en-US" dirty="0">
                <a:solidFill>
                  <a:srgbClr val="444444"/>
                </a:solidFill>
                <a:latin typeface="Open Sans"/>
              </a:rPr>
              <a:t>Session Manager is a fully managed AWS Systems Manager capability that lets you manage your Amazon EC2 instances through an interactive, one-click, browser-based shell. </a:t>
            </a:r>
          </a:p>
        </p:txBody>
      </p:sp>
      <p:sp>
        <p:nvSpPr>
          <p:cNvPr id="3" name="Rectangle 2">
            <a:extLst>
              <a:ext uri="{FF2B5EF4-FFF2-40B4-BE49-F238E27FC236}">
                <a16:creationId xmlns:a16="http://schemas.microsoft.com/office/drawing/2014/main" id="{3E8F70D1-9AD5-004C-B93B-0AA379F99F8C}"/>
              </a:ext>
            </a:extLst>
          </p:cNvPr>
          <p:cNvSpPr/>
          <p:nvPr/>
        </p:nvSpPr>
        <p:spPr>
          <a:xfrm>
            <a:off x="1737360" y="2137410"/>
            <a:ext cx="5189220" cy="2057400"/>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0084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Session Manager</a:t>
            </a:r>
          </a:p>
        </p:txBody>
      </p:sp>
      <p:sp>
        <p:nvSpPr>
          <p:cNvPr id="3" name="Rectangle 2">
            <a:extLst>
              <a:ext uri="{FF2B5EF4-FFF2-40B4-BE49-F238E27FC236}">
                <a16:creationId xmlns:a16="http://schemas.microsoft.com/office/drawing/2014/main" id="{119CC7AE-B238-DB47-A167-5975FEA2EF31}"/>
              </a:ext>
            </a:extLst>
          </p:cNvPr>
          <p:cNvSpPr/>
          <p:nvPr/>
        </p:nvSpPr>
        <p:spPr>
          <a:xfrm>
            <a:off x="336788" y="680555"/>
            <a:ext cx="8494522" cy="3970318"/>
          </a:xfrm>
          <a:prstGeom prst="rect">
            <a:avLst/>
          </a:prstGeom>
        </p:spPr>
        <p:txBody>
          <a:bodyPr wrap="square">
            <a:spAutoFit/>
          </a:bodyPr>
          <a:lstStyle/>
          <a:p>
            <a:r>
              <a:rPr lang="en-US" b="1" dirty="0">
                <a:solidFill>
                  <a:srgbClr val="E47911"/>
                </a:solidFill>
                <a:latin typeface="Open Sans"/>
              </a:rPr>
              <a:t>Session Manager offers these benefits:</a:t>
            </a:r>
          </a:p>
          <a:p>
            <a:pPr marL="285750" indent="-285750">
              <a:buFont typeface="Wingdings" pitchFamily="2" charset="2"/>
              <a:buChar char="§"/>
            </a:pPr>
            <a:r>
              <a:rPr lang="en-US" dirty="0">
                <a:solidFill>
                  <a:srgbClr val="444444"/>
                </a:solidFill>
                <a:latin typeface="Open Sans"/>
              </a:rPr>
              <a:t>Centralized access control to instances using IAM policies.  Administrators have a single place to grant and revoke access to instances. </a:t>
            </a:r>
          </a:p>
          <a:p>
            <a:pPr marL="285750" indent="-285750">
              <a:buFont typeface="Wingdings" pitchFamily="2" charset="2"/>
              <a:buChar char="§"/>
            </a:pPr>
            <a:r>
              <a:rPr lang="en-US" dirty="0">
                <a:solidFill>
                  <a:srgbClr val="444444"/>
                </a:solidFill>
                <a:latin typeface="Open Sans"/>
              </a:rPr>
              <a:t>No open inbound ports and no need to manage bastion hosts or SSH keys.  Session Manager helps you improve your security posture by letting you close these inbound ports, freeing you from managing SSH keys and certificates, bastion hosts, and jump boxes.</a:t>
            </a:r>
          </a:p>
          <a:p>
            <a:pPr marL="285750" indent="-285750">
              <a:buFont typeface="Wingdings" pitchFamily="2" charset="2"/>
              <a:buChar char="§"/>
            </a:pPr>
            <a:r>
              <a:rPr lang="en-US" dirty="0">
                <a:solidFill>
                  <a:srgbClr val="444444"/>
                </a:solidFill>
                <a:latin typeface="Open Sans"/>
              </a:rPr>
              <a:t>One-click access to instances from the console and CLI.</a:t>
            </a:r>
          </a:p>
          <a:p>
            <a:pPr marL="285750" indent="-285750">
              <a:buFont typeface="Wingdings" pitchFamily="2" charset="2"/>
              <a:buChar char="§"/>
            </a:pPr>
            <a:r>
              <a:rPr lang="en-US" dirty="0">
                <a:solidFill>
                  <a:srgbClr val="444444"/>
                </a:solidFill>
                <a:latin typeface="Open Sans"/>
              </a:rPr>
              <a:t>Cross-platform support for both Windows and Linux.  Session Manager provides both Windows and Linux support from a single tool. For example, you don't need to use an SSH client for Linux instances and an RDP connection for Windows instances.</a:t>
            </a:r>
          </a:p>
          <a:p>
            <a:pPr marL="285750" indent="-285750">
              <a:buFont typeface="Wingdings" pitchFamily="2" charset="2"/>
              <a:buChar char="§"/>
            </a:pPr>
            <a:r>
              <a:rPr lang="en-US" dirty="0">
                <a:solidFill>
                  <a:srgbClr val="444444"/>
                </a:solidFill>
                <a:latin typeface="Open Sans"/>
              </a:rPr>
              <a:t>Logging and auditing session activity.  Logs a full record of the connections made to your instances and the commands that were run on them. You can also receive notifications when a user in your organization starts or ends session activity.</a:t>
            </a:r>
          </a:p>
        </p:txBody>
      </p:sp>
    </p:spTree>
    <p:extLst>
      <p:ext uri="{BB962C8B-B14F-4D97-AF65-F5344CB8AC3E}">
        <p14:creationId xmlns:p14="http://schemas.microsoft.com/office/powerpoint/2010/main" val="2715784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Patch Manager</a:t>
            </a:r>
          </a:p>
        </p:txBody>
      </p:sp>
      <p:sp>
        <p:nvSpPr>
          <p:cNvPr id="2" name="Rectangle 1">
            <a:extLst>
              <a:ext uri="{FF2B5EF4-FFF2-40B4-BE49-F238E27FC236}">
                <a16:creationId xmlns:a16="http://schemas.microsoft.com/office/drawing/2014/main" id="{BE9DE851-AD89-A84F-B00D-69486060076D}"/>
              </a:ext>
            </a:extLst>
          </p:cNvPr>
          <p:cNvSpPr/>
          <p:nvPr/>
        </p:nvSpPr>
        <p:spPr>
          <a:xfrm>
            <a:off x="336788" y="735468"/>
            <a:ext cx="8588552" cy="4247317"/>
          </a:xfrm>
          <a:prstGeom prst="rect">
            <a:avLst/>
          </a:prstGeom>
        </p:spPr>
        <p:txBody>
          <a:bodyPr wrap="square">
            <a:spAutoFit/>
          </a:bodyPr>
          <a:lstStyle/>
          <a:p>
            <a:r>
              <a:rPr lang="en-US" dirty="0">
                <a:solidFill>
                  <a:srgbClr val="444444"/>
                </a:solidFill>
                <a:latin typeface="Open Sans"/>
              </a:rPr>
              <a:t>AWS SSM Patch Manager automates the process of patching managed instances with security-related updates (for Linux-based instances, you can also install patches for non-security updates).  You can patch fleets of Amazon EC2 instances or your on-premises servers and virtual machines (VMs) by operating system type. </a:t>
            </a:r>
          </a:p>
          <a:p>
            <a:r>
              <a:rPr lang="en-US" dirty="0">
                <a:solidFill>
                  <a:srgbClr val="444444"/>
                </a:solidFill>
                <a:latin typeface="Open Sans"/>
              </a:rPr>
              <a:t>You can scan instances to see only a report of missing patches, or you can scan and automatically install all missing patches.</a:t>
            </a:r>
          </a:p>
          <a:p>
            <a:endParaRPr lang="en-US" dirty="0">
              <a:solidFill>
                <a:srgbClr val="444444"/>
              </a:solidFill>
              <a:latin typeface="Open Sans"/>
            </a:endParaRPr>
          </a:p>
          <a:p>
            <a:r>
              <a:rPr lang="en-US" dirty="0">
                <a:solidFill>
                  <a:srgbClr val="444444"/>
                </a:solidFill>
                <a:latin typeface="Open Sans"/>
              </a:rPr>
              <a:t>Patch Manager uses patch baselines, which include rules for auto-approving patches within days of their release, as well as a list of approved and rejected patches. You can install patches on a regular basis by scheduling patching to run as a Systems Manager Maintenance Window task. You can also install patches individually or to large groups of instances by using Amazon EC2 tags.</a:t>
            </a:r>
          </a:p>
          <a:p>
            <a:endParaRPr lang="en-US" dirty="0">
              <a:solidFill>
                <a:srgbClr val="444444"/>
              </a:solidFill>
              <a:latin typeface="Open Sans"/>
            </a:endParaRPr>
          </a:p>
          <a:p>
            <a:r>
              <a:rPr lang="en-US" b="1" dirty="0">
                <a:solidFill>
                  <a:srgbClr val="444444"/>
                </a:solidFill>
                <a:latin typeface="Open Sans"/>
              </a:rPr>
              <a:t>Important: </a:t>
            </a:r>
            <a:r>
              <a:rPr lang="en-US" dirty="0">
                <a:solidFill>
                  <a:srgbClr val="444444"/>
                </a:solidFill>
                <a:latin typeface="Open Sans"/>
              </a:rPr>
              <a:t>AWS does not test patches for Windows or Linux before making them available in Patch Manager.</a:t>
            </a:r>
          </a:p>
        </p:txBody>
      </p:sp>
    </p:spTree>
    <p:extLst>
      <p:ext uri="{BB962C8B-B14F-4D97-AF65-F5344CB8AC3E}">
        <p14:creationId xmlns:p14="http://schemas.microsoft.com/office/powerpoint/2010/main" val="290391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Patch Manager</a:t>
            </a:r>
          </a:p>
        </p:txBody>
      </p:sp>
      <p:sp>
        <p:nvSpPr>
          <p:cNvPr id="5" name="Rectangle 4">
            <a:extLst>
              <a:ext uri="{FF2B5EF4-FFF2-40B4-BE49-F238E27FC236}">
                <a16:creationId xmlns:a16="http://schemas.microsoft.com/office/drawing/2014/main" id="{521AD068-ED7E-8348-ACDD-AD4C9F79CF17}"/>
              </a:ext>
            </a:extLst>
          </p:cNvPr>
          <p:cNvSpPr/>
          <p:nvPr/>
        </p:nvSpPr>
        <p:spPr>
          <a:xfrm>
            <a:off x="336788" y="632834"/>
            <a:ext cx="8674569" cy="4247317"/>
          </a:xfrm>
          <a:prstGeom prst="rect">
            <a:avLst/>
          </a:prstGeom>
        </p:spPr>
        <p:txBody>
          <a:bodyPr wrap="square">
            <a:spAutoFit/>
          </a:bodyPr>
          <a:lstStyle/>
          <a:p>
            <a:r>
              <a:rPr lang="en-US" b="1" dirty="0">
                <a:solidFill>
                  <a:srgbClr val="E47911"/>
                </a:solidFill>
                <a:latin typeface="Amazon Ember" panose="020B0603020204020204" pitchFamily="34" charset="0"/>
              </a:rPr>
              <a:t>Organize Instances into Patch Groups</a:t>
            </a:r>
          </a:p>
          <a:p>
            <a:r>
              <a:rPr lang="en-US" dirty="0">
                <a:solidFill>
                  <a:srgbClr val="444444"/>
                </a:solidFill>
                <a:latin typeface="Open Sans"/>
              </a:rPr>
              <a:t>A </a:t>
            </a:r>
            <a:r>
              <a:rPr lang="en-US" i="1" dirty="0">
                <a:solidFill>
                  <a:srgbClr val="444444"/>
                </a:solidFill>
                <a:latin typeface="Open Sans"/>
              </a:rPr>
              <a:t>patch group</a:t>
            </a:r>
            <a:r>
              <a:rPr lang="en-US" dirty="0">
                <a:solidFill>
                  <a:srgbClr val="444444"/>
                </a:solidFill>
                <a:latin typeface="Open Sans"/>
              </a:rPr>
              <a:t> is an optional means of organizing instances for patching. For example, you can create patch groups for different operating systems (Linux or Windows), different environments (Development, Test, and Production), or different server functions (web servers, file servers, databases). </a:t>
            </a:r>
          </a:p>
          <a:p>
            <a:endParaRPr lang="en-US" dirty="0">
              <a:solidFill>
                <a:srgbClr val="444444"/>
              </a:solidFill>
              <a:latin typeface="Open Sans"/>
            </a:endParaRPr>
          </a:p>
          <a:p>
            <a:r>
              <a:rPr lang="en-US" dirty="0">
                <a:solidFill>
                  <a:srgbClr val="444444"/>
                </a:solidFill>
                <a:latin typeface="Open Sans"/>
              </a:rPr>
              <a:t>Patch groups can help you avoid deploying patches to the wrong set of instances. They can also help you avoid deploying patches before they have been adequately tested.</a:t>
            </a:r>
          </a:p>
          <a:p>
            <a:endParaRPr lang="en-US" dirty="0">
              <a:solidFill>
                <a:srgbClr val="444444"/>
              </a:solidFill>
              <a:latin typeface="Open Sans"/>
            </a:endParaRPr>
          </a:p>
          <a:p>
            <a:r>
              <a:rPr lang="en-US" dirty="0">
                <a:solidFill>
                  <a:srgbClr val="444444"/>
                </a:solidFill>
                <a:latin typeface="Open Sans"/>
              </a:rPr>
              <a:t>You create a patch group by using Amazon EC2 tags. Unlike other tagging scenarios across Systems Manager, a patch group must be defined with the tag key: Patch Group. Note that the key is case sensitive. You can specify any value, for example "web servers," but </a:t>
            </a:r>
            <a:r>
              <a:rPr lang="en-US" u="sng" dirty="0">
                <a:solidFill>
                  <a:srgbClr val="444444"/>
                </a:solidFill>
                <a:latin typeface="Open Sans"/>
              </a:rPr>
              <a:t>the key must be Patch Group</a:t>
            </a:r>
            <a:r>
              <a:rPr lang="en-US" dirty="0">
                <a:solidFill>
                  <a:srgbClr val="444444"/>
                </a:solidFill>
                <a:latin typeface="Open Sans"/>
              </a:rPr>
              <a:t>.</a:t>
            </a:r>
          </a:p>
          <a:p>
            <a:endParaRPr lang="en-US" dirty="0">
              <a:solidFill>
                <a:srgbClr val="444444"/>
              </a:solidFill>
              <a:latin typeface="Open Sans"/>
            </a:endParaRPr>
          </a:p>
          <a:p>
            <a:r>
              <a:rPr lang="en-US" b="1" dirty="0">
                <a:solidFill>
                  <a:srgbClr val="444444"/>
                </a:solidFill>
                <a:latin typeface="Open Sans"/>
              </a:rPr>
              <a:t>Note: </a:t>
            </a:r>
            <a:r>
              <a:rPr lang="en-US" dirty="0">
                <a:solidFill>
                  <a:srgbClr val="444444"/>
                </a:solidFill>
                <a:latin typeface="Open Sans"/>
              </a:rPr>
              <a:t>An instance can only be in one patch group.</a:t>
            </a:r>
          </a:p>
        </p:txBody>
      </p:sp>
    </p:spTree>
    <p:extLst>
      <p:ext uri="{BB962C8B-B14F-4D97-AF65-F5344CB8AC3E}">
        <p14:creationId xmlns:p14="http://schemas.microsoft.com/office/powerpoint/2010/main" val="1855592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Patch Manager – Baseline Associations</a:t>
            </a:r>
          </a:p>
        </p:txBody>
      </p:sp>
      <p:pic>
        <p:nvPicPr>
          <p:cNvPr id="4" name="Picture 3">
            <a:extLst>
              <a:ext uri="{FF2B5EF4-FFF2-40B4-BE49-F238E27FC236}">
                <a16:creationId xmlns:a16="http://schemas.microsoft.com/office/drawing/2014/main" id="{53B28EA9-0590-7445-B45D-20B8931A09EC}"/>
              </a:ext>
            </a:extLst>
          </p:cNvPr>
          <p:cNvPicPr>
            <a:picLocks noChangeAspect="1"/>
          </p:cNvPicPr>
          <p:nvPr/>
        </p:nvPicPr>
        <p:blipFill>
          <a:blip r:embed="rId3"/>
          <a:stretch>
            <a:fillRect/>
          </a:stretch>
        </p:blipFill>
        <p:spPr>
          <a:xfrm>
            <a:off x="666750" y="889000"/>
            <a:ext cx="7810500" cy="3365500"/>
          </a:xfrm>
          <a:prstGeom prst="rect">
            <a:avLst/>
          </a:prstGeom>
        </p:spPr>
      </p:pic>
    </p:spTree>
    <p:extLst>
      <p:ext uri="{BB962C8B-B14F-4D97-AF65-F5344CB8AC3E}">
        <p14:creationId xmlns:p14="http://schemas.microsoft.com/office/powerpoint/2010/main" val="3384717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Patch Manager</a:t>
            </a:r>
          </a:p>
        </p:txBody>
      </p:sp>
      <p:sp>
        <p:nvSpPr>
          <p:cNvPr id="2" name="Rectangle 1">
            <a:extLst>
              <a:ext uri="{FF2B5EF4-FFF2-40B4-BE49-F238E27FC236}">
                <a16:creationId xmlns:a16="http://schemas.microsoft.com/office/drawing/2014/main" id="{C3FA8B13-D9CD-874D-AB0C-830DA5AD41CE}"/>
              </a:ext>
            </a:extLst>
          </p:cNvPr>
          <p:cNvSpPr/>
          <p:nvPr/>
        </p:nvSpPr>
        <p:spPr>
          <a:xfrm>
            <a:off x="336788" y="917594"/>
            <a:ext cx="8502412" cy="2862322"/>
          </a:xfrm>
          <a:prstGeom prst="rect">
            <a:avLst/>
          </a:prstGeom>
        </p:spPr>
        <p:txBody>
          <a:bodyPr wrap="square">
            <a:spAutoFit/>
          </a:bodyPr>
          <a:lstStyle/>
          <a:p>
            <a:r>
              <a:rPr lang="en-US" b="1" dirty="0">
                <a:solidFill>
                  <a:schemeClr val="accent2">
                    <a:lumMod val="75000"/>
                  </a:schemeClr>
                </a:solidFill>
                <a:latin typeface="Amazon Ember" panose="020B0603020204020204" pitchFamily="34" charset="0"/>
              </a:rPr>
              <a:t>Patching Process</a:t>
            </a:r>
          </a:p>
          <a:p>
            <a:r>
              <a:rPr lang="en-US" dirty="0">
                <a:solidFill>
                  <a:srgbClr val="444444"/>
                </a:solidFill>
                <a:latin typeface="Amazon Ember" panose="020B0603020204020204" pitchFamily="34" charset="0"/>
              </a:rPr>
              <a:t>When the system runs the task to apply a patch baseline to an instance, the service checks to see if a patch group is defined for the instance. </a:t>
            </a:r>
          </a:p>
          <a:p>
            <a:endParaRPr lang="en-US" dirty="0">
              <a:solidFill>
                <a:srgbClr val="444444"/>
              </a:solidFill>
              <a:latin typeface="Amazon Ember" panose="020B0603020204020204" pitchFamily="34" charset="0"/>
            </a:endParaRPr>
          </a:p>
          <a:p>
            <a:r>
              <a:rPr lang="en-US" dirty="0">
                <a:solidFill>
                  <a:srgbClr val="444444"/>
                </a:solidFill>
                <a:latin typeface="Amazon Ember" panose="020B0603020204020204" pitchFamily="34" charset="0"/>
              </a:rPr>
              <a:t>If the instance is assigned to a patch group, the system then checks to see which patch baseline is registered to that group. </a:t>
            </a:r>
          </a:p>
          <a:p>
            <a:endParaRPr lang="en-US" dirty="0">
              <a:solidFill>
                <a:srgbClr val="444444"/>
              </a:solidFill>
              <a:latin typeface="Amazon Ember" panose="020B0603020204020204" pitchFamily="34" charset="0"/>
            </a:endParaRPr>
          </a:p>
          <a:p>
            <a:r>
              <a:rPr lang="en-US" dirty="0">
                <a:solidFill>
                  <a:srgbClr val="444444"/>
                </a:solidFill>
                <a:latin typeface="Amazon Ember" panose="020B0603020204020204" pitchFamily="34" charset="0"/>
              </a:rPr>
              <a:t>If a patch baseline is found for that group, the system applies the patch baseline. If an instance isn't configured for a patch group, the system automatically uses the currently configured default patch baseline.</a:t>
            </a:r>
            <a:endParaRPr lang="en-US" dirty="0"/>
          </a:p>
        </p:txBody>
      </p:sp>
    </p:spTree>
    <p:extLst>
      <p:ext uri="{BB962C8B-B14F-4D97-AF65-F5344CB8AC3E}">
        <p14:creationId xmlns:p14="http://schemas.microsoft.com/office/powerpoint/2010/main" val="335959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Maintenance Windows</a:t>
            </a:r>
          </a:p>
        </p:txBody>
      </p:sp>
      <p:sp>
        <p:nvSpPr>
          <p:cNvPr id="2" name="Rectangle 1">
            <a:extLst>
              <a:ext uri="{FF2B5EF4-FFF2-40B4-BE49-F238E27FC236}">
                <a16:creationId xmlns:a16="http://schemas.microsoft.com/office/drawing/2014/main" id="{688D860D-12FF-6843-A69F-0E9723EB3957}"/>
              </a:ext>
            </a:extLst>
          </p:cNvPr>
          <p:cNvSpPr/>
          <p:nvPr/>
        </p:nvSpPr>
        <p:spPr>
          <a:xfrm>
            <a:off x="336787" y="696359"/>
            <a:ext cx="8674569" cy="4185761"/>
          </a:xfrm>
          <a:prstGeom prst="rect">
            <a:avLst/>
          </a:prstGeom>
        </p:spPr>
        <p:txBody>
          <a:bodyPr wrap="square">
            <a:spAutoFit/>
          </a:bodyPr>
          <a:lstStyle/>
          <a:p>
            <a:r>
              <a:rPr lang="en-US" dirty="0">
                <a:solidFill>
                  <a:srgbClr val="444444"/>
                </a:solidFill>
                <a:latin typeface="Open Sans"/>
              </a:rPr>
              <a:t>Maintenance Windows let you define a schedule for performing potentially disruptive actions on your instances.  </a:t>
            </a:r>
          </a:p>
          <a:p>
            <a:endParaRPr lang="en-US" dirty="0">
              <a:solidFill>
                <a:srgbClr val="444444"/>
              </a:solidFill>
              <a:latin typeface="Open Sans"/>
            </a:endParaRPr>
          </a:p>
          <a:p>
            <a:r>
              <a:rPr lang="en-US" dirty="0">
                <a:solidFill>
                  <a:srgbClr val="444444"/>
                </a:solidFill>
                <a:latin typeface="Open Sans"/>
              </a:rPr>
              <a:t>Each Maintenance Window has a schedule, a duration, a set of registered targets, and a set of registered tasks, such as the following:</a:t>
            </a:r>
          </a:p>
          <a:p>
            <a:pPr marL="285750" indent="-285750">
              <a:buFont typeface="Arial" panose="020B0604020202020204" pitchFamily="34" charset="0"/>
              <a:buChar char="•"/>
            </a:pPr>
            <a:r>
              <a:rPr lang="en-US" sz="1600" dirty="0">
                <a:solidFill>
                  <a:srgbClr val="444444"/>
                </a:solidFill>
                <a:latin typeface="Open Sans"/>
              </a:rPr>
              <a:t>Install or update applications.</a:t>
            </a:r>
          </a:p>
          <a:p>
            <a:pPr marL="285750" indent="-285750">
              <a:buFont typeface="Arial" panose="020B0604020202020204" pitchFamily="34" charset="0"/>
              <a:buChar char="•"/>
            </a:pPr>
            <a:r>
              <a:rPr lang="en-US" sz="1600" dirty="0">
                <a:solidFill>
                  <a:srgbClr val="444444"/>
                </a:solidFill>
                <a:latin typeface="Open Sans"/>
              </a:rPr>
              <a:t>Apply patches.</a:t>
            </a:r>
          </a:p>
          <a:p>
            <a:pPr marL="285750" indent="-285750">
              <a:buFont typeface="Arial" panose="020B0604020202020204" pitchFamily="34" charset="0"/>
              <a:buChar char="•"/>
            </a:pPr>
            <a:r>
              <a:rPr lang="en-US" sz="1600" dirty="0">
                <a:solidFill>
                  <a:srgbClr val="444444"/>
                </a:solidFill>
                <a:latin typeface="Open Sans"/>
              </a:rPr>
              <a:t>Install or update the SSM Agent.</a:t>
            </a:r>
          </a:p>
          <a:p>
            <a:pPr marL="285750" indent="-285750">
              <a:buFont typeface="Arial" panose="020B0604020202020204" pitchFamily="34" charset="0"/>
              <a:buChar char="•"/>
            </a:pPr>
            <a:r>
              <a:rPr lang="en-US" sz="1600" dirty="0">
                <a:solidFill>
                  <a:srgbClr val="444444"/>
                </a:solidFill>
                <a:latin typeface="Open Sans"/>
              </a:rPr>
              <a:t>Run PowerShell commands and Linux shell scripts by using a Systems Manager Run Command task.</a:t>
            </a:r>
          </a:p>
          <a:p>
            <a:pPr marL="285750" indent="-285750">
              <a:buFont typeface="Arial" panose="020B0604020202020204" pitchFamily="34" charset="0"/>
              <a:buChar char="•"/>
            </a:pPr>
            <a:r>
              <a:rPr lang="en-US" sz="1600" dirty="0">
                <a:solidFill>
                  <a:srgbClr val="444444"/>
                </a:solidFill>
                <a:latin typeface="Open Sans"/>
              </a:rPr>
              <a:t>Build Amazon Machine Images (AMIs), boot-strap software, and configure instances by using Systems Manager Automation.</a:t>
            </a:r>
          </a:p>
          <a:p>
            <a:pPr marL="285750" indent="-285750">
              <a:buFont typeface="Arial" panose="020B0604020202020204" pitchFamily="34" charset="0"/>
              <a:buChar char="•"/>
            </a:pPr>
            <a:r>
              <a:rPr lang="en-US" sz="1600" dirty="0">
                <a:solidFill>
                  <a:srgbClr val="444444"/>
                </a:solidFill>
                <a:latin typeface="Open Sans"/>
              </a:rPr>
              <a:t>Run AWS Lambda functions that trigger additional actions, such as scanning your instances for patch updates.</a:t>
            </a:r>
          </a:p>
          <a:p>
            <a:pPr marL="285750" indent="-285750">
              <a:buFont typeface="Arial" panose="020B0604020202020204" pitchFamily="34" charset="0"/>
              <a:buChar char="•"/>
            </a:pPr>
            <a:r>
              <a:rPr lang="en-US" sz="1600" dirty="0">
                <a:solidFill>
                  <a:srgbClr val="444444"/>
                </a:solidFill>
                <a:latin typeface="Open Sans"/>
              </a:rPr>
              <a:t>Run AWS Step Function state machines to perform tasks such as removing an instance from an Elastic Load Balancing environment, patching the instance, and then adding the instance back to the Elastic Load Balancing environment.</a:t>
            </a:r>
            <a:endParaRPr lang="en-US" sz="1600" b="0" i="0" dirty="0">
              <a:solidFill>
                <a:srgbClr val="444444"/>
              </a:solidFill>
              <a:effectLst/>
              <a:latin typeface="Open Sans"/>
            </a:endParaRPr>
          </a:p>
        </p:txBody>
      </p:sp>
    </p:spTree>
    <p:extLst>
      <p:ext uri="{BB962C8B-B14F-4D97-AF65-F5344CB8AC3E}">
        <p14:creationId xmlns:p14="http://schemas.microsoft.com/office/powerpoint/2010/main" val="2002707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Maintenance Windows</a:t>
            </a:r>
          </a:p>
        </p:txBody>
      </p:sp>
      <p:sp>
        <p:nvSpPr>
          <p:cNvPr id="3" name="Rectangle 2">
            <a:extLst>
              <a:ext uri="{FF2B5EF4-FFF2-40B4-BE49-F238E27FC236}">
                <a16:creationId xmlns:a16="http://schemas.microsoft.com/office/drawing/2014/main" id="{F17D01B9-2C74-CD49-8FA2-79AE5D9A3EE3}"/>
              </a:ext>
            </a:extLst>
          </p:cNvPr>
          <p:cNvSpPr/>
          <p:nvPr/>
        </p:nvSpPr>
        <p:spPr>
          <a:xfrm>
            <a:off x="336788" y="3458631"/>
            <a:ext cx="8588552" cy="1200329"/>
          </a:xfrm>
          <a:prstGeom prst="rect">
            <a:avLst/>
          </a:prstGeom>
        </p:spPr>
        <p:txBody>
          <a:bodyPr wrap="square">
            <a:spAutoFit/>
          </a:bodyPr>
          <a:lstStyle/>
          <a:p>
            <a:r>
              <a:rPr lang="en-US" b="1" dirty="0">
                <a:solidFill>
                  <a:srgbClr val="444444"/>
                </a:solidFill>
                <a:latin typeface="Amazon Ember" panose="020B0603020204020204" pitchFamily="34" charset="0"/>
              </a:rPr>
              <a:t>Important</a:t>
            </a:r>
          </a:p>
          <a:p>
            <a:r>
              <a:rPr lang="en-US" dirty="0">
                <a:solidFill>
                  <a:srgbClr val="444444"/>
                </a:solidFill>
                <a:latin typeface="Amazon Ember" panose="020B0603020204020204" pitchFamily="34" charset="0"/>
              </a:rPr>
              <a:t>After installing patches, Systems Manager reboots each instance. The reboot is required to make sure that patches are installed correctly and to ensure that the system did not leave the instance in a potentially bad state.</a:t>
            </a:r>
            <a:endParaRPr lang="en-US" b="0" i="0" dirty="0">
              <a:solidFill>
                <a:srgbClr val="444444"/>
              </a:solidFill>
              <a:effectLst/>
              <a:latin typeface="Amazon Ember" panose="020B0603020204020204" pitchFamily="34" charset="0"/>
            </a:endParaRPr>
          </a:p>
        </p:txBody>
      </p:sp>
      <p:graphicFrame>
        <p:nvGraphicFramePr>
          <p:cNvPr id="5" name="Table 4">
            <a:extLst>
              <a:ext uri="{FF2B5EF4-FFF2-40B4-BE49-F238E27FC236}">
                <a16:creationId xmlns:a16="http://schemas.microsoft.com/office/drawing/2014/main" id="{2B3F16E7-FD60-104C-B8EF-71994881C1BC}"/>
              </a:ext>
            </a:extLst>
          </p:cNvPr>
          <p:cNvGraphicFramePr>
            <a:graphicFrameLocks noGrp="1"/>
          </p:cNvGraphicFramePr>
          <p:nvPr>
            <p:extLst>
              <p:ext uri="{D42A27DB-BD31-4B8C-83A1-F6EECF244321}">
                <p14:modId xmlns:p14="http://schemas.microsoft.com/office/powerpoint/2010/main" val="1318948436"/>
              </p:ext>
            </p:extLst>
          </p:nvPr>
        </p:nvGraphicFramePr>
        <p:xfrm>
          <a:off x="449178" y="1534357"/>
          <a:ext cx="8101262" cy="1712400"/>
        </p:xfrm>
        <a:graphic>
          <a:graphicData uri="http://schemas.openxmlformats.org/drawingml/2006/table">
            <a:tbl>
              <a:tblPr firstRow="1" bandRow="1">
                <a:tableStyleId>{7DF18680-E054-41AD-8BC1-D1AEF772440D}</a:tableStyleId>
              </a:tblPr>
              <a:tblGrid>
                <a:gridCol w="4050631">
                  <a:extLst>
                    <a:ext uri="{9D8B030D-6E8A-4147-A177-3AD203B41FA5}">
                      <a16:colId xmlns:a16="http://schemas.microsoft.com/office/drawing/2014/main" val="2971958721"/>
                    </a:ext>
                  </a:extLst>
                </a:gridCol>
                <a:gridCol w="4050631">
                  <a:extLst>
                    <a:ext uri="{9D8B030D-6E8A-4147-A177-3AD203B41FA5}">
                      <a16:colId xmlns:a16="http://schemas.microsoft.com/office/drawing/2014/main" val="4048859558"/>
                    </a:ext>
                  </a:extLst>
                </a:gridCol>
              </a:tblGrid>
              <a:tr h="406736">
                <a:tc>
                  <a:txBody>
                    <a:bodyPr/>
                    <a:lstStyle/>
                    <a:p>
                      <a:r>
                        <a:rPr lang="en-US" sz="2000" dirty="0"/>
                        <a:t>1 - Scan Only</a:t>
                      </a:r>
                    </a:p>
                  </a:txBody>
                  <a:tcPr/>
                </a:tc>
                <a:tc>
                  <a:txBody>
                    <a:bodyPr/>
                    <a:lstStyle/>
                    <a:p>
                      <a:r>
                        <a:rPr lang="en-US" sz="2000" dirty="0"/>
                        <a:t>2 - Scan and Install</a:t>
                      </a:r>
                    </a:p>
                  </a:txBody>
                  <a:tcPr/>
                </a:tc>
                <a:extLst>
                  <a:ext uri="{0D108BD9-81ED-4DB2-BD59-A6C34878D82A}">
                    <a16:rowId xmlns:a16="http://schemas.microsoft.com/office/drawing/2014/main" val="3057569314"/>
                  </a:ext>
                </a:extLst>
              </a:tr>
              <a:tr h="1305664">
                <a:tc>
                  <a:txBody>
                    <a:bodyPr/>
                    <a:lstStyle/>
                    <a:p>
                      <a:pPr marL="285750" indent="-285750">
                        <a:buFont typeface="Arial" panose="020B0604020202020204" pitchFamily="34" charset="0"/>
                        <a:buChar char="•"/>
                      </a:pPr>
                      <a:r>
                        <a:rPr lang="en-US" dirty="0">
                          <a:solidFill>
                            <a:srgbClr val="444444"/>
                          </a:solidFill>
                          <a:latin typeface="Amazon Ember" panose="020B0603020204020204" pitchFamily="34" charset="0"/>
                        </a:rPr>
                        <a:t>scans each instance</a:t>
                      </a:r>
                    </a:p>
                    <a:p>
                      <a:pPr marL="285750" indent="-285750">
                        <a:buFont typeface="Arial" panose="020B0604020202020204" pitchFamily="34" charset="0"/>
                        <a:buChar char="•"/>
                      </a:pPr>
                      <a:r>
                        <a:rPr lang="en-US" dirty="0">
                          <a:solidFill>
                            <a:srgbClr val="444444"/>
                          </a:solidFill>
                          <a:latin typeface="Amazon Ember" panose="020B0603020204020204" pitchFamily="34" charset="0"/>
                        </a:rPr>
                        <a:t>generates a list of missing patches for you to review</a:t>
                      </a:r>
                      <a:endParaRPr lang="en-US" dirty="0"/>
                    </a:p>
                  </a:txBody>
                  <a:tcPr/>
                </a:tc>
                <a:tc>
                  <a:txBody>
                    <a:bodyPr/>
                    <a:lstStyle/>
                    <a:p>
                      <a:pPr marL="285750" indent="-285750">
                        <a:buFont typeface="Arial" panose="020B0604020202020204" pitchFamily="34" charset="0"/>
                        <a:buChar char="•"/>
                      </a:pPr>
                      <a:r>
                        <a:rPr lang="en-US" dirty="0">
                          <a:solidFill>
                            <a:srgbClr val="444444"/>
                          </a:solidFill>
                          <a:latin typeface="Amazon Ember" panose="020B0603020204020204" pitchFamily="34" charset="0"/>
                        </a:rPr>
                        <a:t>scans each instance</a:t>
                      </a:r>
                    </a:p>
                    <a:p>
                      <a:pPr marL="285750" indent="-285750">
                        <a:buFont typeface="Arial" panose="020B0604020202020204" pitchFamily="34" charset="0"/>
                        <a:buChar char="•"/>
                      </a:pPr>
                      <a:r>
                        <a:rPr lang="en-US" dirty="0">
                          <a:solidFill>
                            <a:srgbClr val="444444"/>
                          </a:solidFill>
                          <a:latin typeface="Amazon Ember" panose="020B0603020204020204" pitchFamily="34" charset="0"/>
                        </a:rPr>
                        <a:t>compares against baseline</a:t>
                      </a:r>
                    </a:p>
                    <a:p>
                      <a:pPr marL="285750" indent="-285750">
                        <a:buFont typeface="Arial" panose="020B0604020202020204" pitchFamily="34" charset="0"/>
                        <a:buChar char="•"/>
                      </a:pPr>
                      <a:r>
                        <a:rPr lang="en-US" dirty="0">
                          <a:solidFill>
                            <a:srgbClr val="444444"/>
                          </a:solidFill>
                          <a:latin typeface="Amazon Ember" panose="020B0603020204020204" pitchFamily="34" charset="0"/>
                        </a:rPr>
                        <a:t>downloads and installs all missing and approved patches</a:t>
                      </a:r>
                    </a:p>
                  </a:txBody>
                  <a:tcPr/>
                </a:tc>
                <a:extLst>
                  <a:ext uri="{0D108BD9-81ED-4DB2-BD59-A6C34878D82A}">
                    <a16:rowId xmlns:a16="http://schemas.microsoft.com/office/drawing/2014/main" val="146478984"/>
                  </a:ext>
                </a:extLst>
              </a:tr>
            </a:tbl>
          </a:graphicData>
        </a:graphic>
      </p:graphicFrame>
      <p:sp>
        <p:nvSpPr>
          <p:cNvPr id="6" name="Rectangle 5">
            <a:extLst>
              <a:ext uri="{FF2B5EF4-FFF2-40B4-BE49-F238E27FC236}">
                <a16:creationId xmlns:a16="http://schemas.microsoft.com/office/drawing/2014/main" id="{2F65D694-4288-7A4C-BA6C-B63621097A1B}"/>
              </a:ext>
            </a:extLst>
          </p:cNvPr>
          <p:cNvSpPr/>
          <p:nvPr/>
        </p:nvSpPr>
        <p:spPr>
          <a:xfrm>
            <a:off x="433135" y="714422"/>
            <a:ext cx="8261685" cy="369332"/>
          </a:xfrm>
          <a:prstGeom prst="rect">
            <a:avLst/>
          </a:prstGeom>
        </p:spPr>
        <p:txBody>
          <a:bodyPr wrap="square">
            <a:spAutoFit/>
          </a:bodyPr>
          <a:lstStyle/>
          <a:p>
            <a:r>
              <a:rPr lang="en-US" dirty="0">
                <a:solidFill>
                  <a:srgbClr val="444444"/>
                </a:solidFill>
                <a:latin typeface="Amazon Ember" panose="020B0603020204020204" pitchFamily="34" charset="0"/>
              </a:rPr>
              <a:t>When you configure the task, you have two options: </a:t>
            </a:r>
            <a:endParaRPr lang="en-US" dirty="0"/>
          </a:p>
        </p:txBody>
      </p:sp>
    </p:spTree>
    <p:extLst>
      <p:ext uri="{BB962C8B-B14F-4D97-AF65-F5344CB8AC3E}">
        <p14:creationId xmlns:p14="http://schemas.microsoft.com/office/powerpoint/2010/main" val="59064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201" y="285509"/>
            <a:ext cx="7221913" cy="469830"/>
          </a:xfrm>
        </p:spPr>
        <p:txBody>
          <a:bodyPr/>
          <a:lstStyle/>
          <a:p>
            <a:r>
              <a:rPr lang="en-US" dirty="0"/>
              <a:t>AWS Systems Manager</a:t>
            </a:r>
          </a:p>
        </p:txBody>
      </p:sp>
      <p:pic>
        <p:nvPicPr>
          <p:cNvPr id="3" name="Picture 2"/>
          <p:cNvPicPr>
            <a:picLocks noChangeAspect="1"/>
          </p:cNvPicPr>
          <p:nvPr/>
        </p:nvPicPr>
        <p:blipFill rotWithShape="1">
          <a:blip r:embed="rId3"/>
          <a:srcRect l="6610" t="16758" r="7037" b="3759"/>
          <a:stretch/>
        </p:blipFill>
        <p:spPr>
          <a:xfrm>
            <a:off x="387201" y="1335748"/>
            <a:ext cx="8441591" cy="2450271"/>
          </a:xfrm>
          <a:prstGeom prst="rect">
            <a:avLst/>
          </a:prstGeom>
          <a:ln>
            <a:noFill/>
          </a:ln>
          <a:effectLst>
            <a:outerShdw blurRad="292100" dist="139700" dir="2700000" algn="tl" rotWithShape="0">
              <a:srgbClr val="333333">
                <a:alpha val="65000"/>
              </a:srgbClr>
            </a:outerShdw>
          </a:effectLst>
        </p:spPr>
      </p:pic>
      <p:sp>
        <p:nvSpPr>
          <p:cNvPr id="19" name="Text Placeholder 3"/>
          <p:cNvSpPr txBox="1">
            <a:spLocks/>
          </p:cNvSpPr>
          <p:nvPr/>
        </p:nvSpPr>
        <p:spPr>
          <a:xfrm>
            <a:off x="387201" y="841280"/>
            <a:ext cx="6721915" cy="644943"/>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Gain operational insights and take action</a:t>
            </a:r>
          </a:p>
        </p:txBody>
      </p:sp>
      <p:sp>
        <p:nvSpPr>
          <p:cNvPr id="5" name="Rectangle 4">
            <a:extLst>
              <a:ext uri="{FF2B5EF4-FFF2-40B4-BE49-F238E27FC236}">
                <a16:creationId xmlns:a16="http://schemas.microsoft.com/office/drawing/2014/main" id="{45E700F1-F4FA-7549-B9F4-57BD882FFCF6}"/>
              </a:ext>
            </a:extLst>
          </p:cNvPr>
          <p:cNvSpPr/>
          <p:nvPr/>
        </p:nvSpPr>
        <p:spPr>
          <a:xfrm>
            <a:off x="468224" y="4031880"/>
            <a:ext cx="8441591" cy="923330"/>
          </a:xfrm>
          <a:prstGeom prst="rect">
            <a:avLst/>
          </a:prstGeom>
        </p:spPr>
        <p:txBody>
          <a:bodyPr wrap="square">
            <a:spAutoFit/>
          </a:bodyPr>
          <a:lstStyle/>
          <a:p>
            <a:pPr>
              <a:spcBef>
                <a:spcPts val="800"/>
              </a:spcBef>
            </a:pPr>
            <a:r>
              <a:rPr lang="en-US" i="1" dirty="0"/>
              <a:t>AWS Systems Manager helps you shorten the mean time to detection and resolution of operational issues by allowing your to take reactive and proactive actions.</a:t>
            </a:r>
          </a:p>
        </p:txBody>
      </p:sp>
    </p:spTree>
    <p:extLst>
      <p:ext uri="{BB962C8B-B14F-4D97-AF65-F5344CB8AC3E}">
        <p14:creationId xmlns:p14="http://schemas.microsoft.com/office/powerpoint/2010/main" val="1608912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Documents</a:t>
            </a:r>
          </a:p>
        </p:txBody>
      </p:sp>
    </p:spTree>
    <p:extLst>
      <p:ext uri="{BB962C8B-B14F-4D97-AF65-F5344CB8AC3E}">
        <p14:creationId xmlns:p14="http://schemas.microsoft.com/office/powerpoint/2010/main" val="1589111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Documents</a:t>
            </a:r>
          </a:p>
        </p:txBody>
      </p:sp>
      <p:sp>
        <p:nvSpPr>
          <p:cNvPr id="3" name="Rectangle 2">
            <a:extLst>
              <a:ext uri="{FF2B5EF4-FFF2-40B4-BE49-F238E27FC236}">
                <a16:creationId xmlns:a16="http://schemas.microsoft.com/office/drawing/2014/main" id="{5C9BD5A4-4C6B-084D-8F55-8A366FB0AC48}"/>
              </a:ext>
            </a:extLst>
          </p:cNvPr>
          <p:cNvSpPr/>
          <p:nvPr/>
        </p:nvSpPr>
        <p:spPr>
          <a:xfrm>
            <a:off x="336788" y="810105"/>
            <a:ext cx="8031960" cy="3970318"/>
          </a:xfrm>
          <a:prstGeom prst="rect">
            <a:avLst/>
          </a:prstGeom>
        </p:spPr>
        <p:txBody>
          <a:bodyPr wrap="square">
            <a:spAutoFit/>
          </a:bodyPr>
          <a:lstStyle/>
          <a:p>
            <a:r>
              <a:rPr lang="en-US" b="1" dirty="0">
                <a:latin typeface="Calibri" panose="020F0502020204030204" pitchFamily="34" charset="0"/>
                <a:ea typeface="Times New Roman" panose="02020603050405020304" pitchFamily="18" charset="0"/>
                <a:cs typeface="Times New Roman" panose="02020603050405020304" pitchFamily="18" charset="0"/>
              </a:rPr>
              <a:t>Creating Composite Documents</a:t>
            </a:r>
            <a:endParaRPr lang="en-US"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A </a:t>
            </a:r>
            <a:r>
              <a:rPr lang="en-US" i="1" dirty="0">
                <a:latin typeface="Calibri" panose="020F0502020204030204" pitchFamily="34" charset="0"/>
                <a:ea typeface="Times New Roman" panose="02020603050405020304" pitchFamily="18" charset="0"/>
                <a:cs typeface="Times New Roman" panose="02020603050405020304" pitchFamily="18" charset="0"/>
              </a:rPr>
              <a:t>composite</a:t>
            </a:r>
            <a:r>
              <a:rPr lang="en-US" dirty="0">
                <a:latin typeface="Calibri" panose="020F0502020204030204" pitchFamily="34" charset="0"/>
                <a:ea typeface="Times New Roman" panose="02020603050405020304" pitchFamily="18" charset="0"/>
                <a:cs typeface="Times New Roman" panose="02020603050405020304" pitchFamily="18" charset="0"/>
              </a:rPr>
              <a:t> SSM document is a custom document that performs a series of actions by running one or more secondary SSM documents. Composite documents promote </a:t>
            </a:r>
            <a:r>
              <a:rPr lang="en-US" i="1" dirty="0">
                <a:latin typeface="Calibri" panose="020F0502020204030204" pitchFamily="34" charset="0"/>
                <a:ea typeface="Times New Roman" panose="02020603050405020304" pitchFamily="18" charset="0"/>
                <a:cs typeface="Times New Roman" panose="02020603050405020304" pitchFamily="18" charset="0"/>
              </a:rPr>
              <a:t>infrastructure as code</a:t>
            </a:r>
            <a:r>
              <a:rPr lang="en-US" dirty="0">
                <a:latin typeface="Calibri" panose="020F0502020204030204" pitchFamily="34" charset="0"/>
                <a:ea typeface="Times New Roman" panose="02020603050405020304" pitchFamily="18" charset="0"/>
                <a:cs typeface="Times New Roman" panose="02020603050405020304" pitchFamily="18" charset="0"/>
              </a:rPr>
              <a:t> by enabling you to create a standard set of SSM documents for common tasks such as boot-strapping software or domain-joining instances. You can then share these documents across AWS accounts to reduce SSM document maintenance and ensure consistency.</a:t>
            </a:r>
          </a:p>
          <a:p>
            <a:endParaRPr lang="en-US" dirty="0">
              <a:latin typeface="Calibri" panose="020F0502020204030204" pitchFamily="34" charset="0"/>
              <a:ea typeface="Times New Roman" panose="02020603050405020304" pitchFamily="18"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For example, you can create a composite document that performs the following actions:</a:t>
            </a:r>
          </a:p>
          <a:p>
            <a:pPr marL="342900" marR="0" lvl="0" indent="-342900">
              <a:spcBef>
                <a:spcPts val="0"/>
              </a:spcBef>
              <a:spcAft>
                <a:spcPts val="0"/>
              </a:spcAft>
              <a:buFont typeface="+mj-lt"/>
              <a:buAutoNum type="arabicPeriod"/>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Updates SSM Agent to the latest version.</a:t>
            </a:r>
          </a:p>
          <a:p>
            <a:pPr marL="342900" marR="0" lvl="0" indent="-342900">
              <a:spcBef>
                <a:spcPts val="0"/>
              </a:spcBef>
              <a:spcAft>
                <a:spcPts val="0"/>
              </a:spcAft>
              <a:buFont typeface="+mj-lt"/>
              <a:buAutoNum type="arabicPeriod"/>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Installs all whitelisted patches.</a:t>
            </a:r>
          </a:p>
          <a:p>
            <a:pPr marL="342900" marR="0" lvl="0" indent="-342900">
              <a:spcBef>
                <a:spcPts val="0"/>
              </a:spcBef>
              <a:spcAft>
                <a:spcPts val="0"/>
              </a:spcAft>
              <a:buFont typeface="+mj-lt"/>
              <a:buAutoNum type="arabicPeriod"/>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Installs antivirus software.</a:t>
            </a:r>
          </a:p>
          <a:p>
            <a:pPr marL="342900" marR="0" lvl="0" indent="-342900">
              <a:spcBef>
                <a:spcPts val="0"/>
              </a:spcBef>
              <a:spcAft>
                <a:spcPts val="0"/>
              </a:spcAft>
              <a:buFont typeface="+mj-lt"/>
              <a:buAutoNum type="arabicPeriod"/>
              <a:tabLst>
                <a:tab pos="457200" algn="l"/>
              </a:tabLst>
            </a:pPr>
            <a:r>
              <a:rPr lang="en-US" dirty="0">
                <a:latin typeface="Calibri" panose="020F0502020204030204" pitchFamily="34" charset="0"/>
                <a:ea typeface="Times New Roman" panose="02020603050405020304" pitchFamily="18" charset="0"/>
                <a:cs typeface="Times New Roman" panose="02020603050405020304" pitchFamily="18" charset="0"/>
              </a:rPr>
              <a:t>Downloads scripts from GitHub and runs them.</a:t>
            </a:r>
          </a:p>
        </p:txBody>
      </p:sp>
    </p:spTree>
    <p:extLst>
      <p:ext uri="{BB962C8B-B14F-4D97-AF65-F5344CB8AC3E}">
        <p14:creationId xmlns:p14="http://schemas.microsoft.com/office/powerpoint/2010/main" val="761373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State Manager</a:t>
            </a:r>
          </a:p>
        </p:txBody>
      </p:sp>
      <p:sp>
        <p:nvSpPr>
          <p:cNvPr id="2" name="Rectangle 1">
            <a:extLst>
              <a:ext uri="{FF2B5EF4-FFF2-40B4-BE49-F238E27FC236}">
                <a16:creationId xmlns:a16="http://schemas.microsoft.com/office/drawing/2014/main" id="{70F7AD7E-9CA3-834E-B012-92912058971E}"/>
              </a:ext>
            </a:extLst>
          </p:cNvPr>
          <p:cNvSpPr/>
          <p:nvPr/>
        </p:nvSpPr>
        <p:spPr>
          <a:xfrm>
            <a:off x="336788" y="789265"/>
            <a:ext cx="8588552" cy="3970318"/>
          </a:xfrm>
          <a:prstGeom prst="rect">
            <a:avLst/>
          </a:prstGeom>
        </p:spPr>
        <p:txBody>
          <a:bodyPr wrap="square">
            <a:spAutoFit/>
          </a:bodyPr>
          <a:lstStyle/>
          <a:p>
            <a:r>
              <a:rPr lang="en-US" dirty="0">
                <a:solidFill>
                  <a:srgbClr val="444444"/>
                </a:solidFill>
                <a:latin typeface="Open Sans"/>
              </a:rPr>
              <a:t>AWS Systems Manager State Manager is a secure and scalable configuration management service that automates the process of keeping your Amazon EC2 and hybrid infrastructure in a state that you define.</a:t>
            </a:r>
          </a:p>
          <a:p>
            <a:endParaRPr lang="en-US" dirty="0">
              <a:solidFill>
                <a:srgbClr val="444444"/>
              </a:solidFill>
              <a:latin typeface="Open Sans"/>
            </a:endParaRPr>
          </a:p>
          <a:p>
            <a:endParaRPr lang="en-US" dirty="0">
              <a:solidFill>
                <a:srgbClr val="444444"/>
              </a:solidFill>
              <a:latin typeface="Open Sans"/>
            </a:endParaRPr>
          </a:p>
          <a:p>
            <a:endParaRPr lang="en-US" dirty="0">
              <a:solidFill>
                <a:srgbClr val="444444"/>
              </a:solidFill>
              <a:latin typeface="Open Sans"/>
            </a:endParaRPr>
          </a:p>
          <a:p>
            <a:r>
              <a:rPr lang="en-US" dirty="0">
                <a:solidFill>
                  <a:srgbClr val="444444"/>
                </a:solidFill>
                <a:latin typeface="Open Sans"/>
              </a:rPr>
              <a:t>Some of the tasks you can automate using State Manager, to run on schedules you specify, include:</a:t>
            </a:r>
          </a:p>
          <a:p>
            <a:pPr marL="285750" indent="-285750">
              <a:buFont typeface="Arial" panose="020B0604020202020204" pitchFamily="34" charset="0"/>
              <a:buChar char="•"/>
            </a:pPr>
            <a:r>
              <a:rPr lang="en-US" dirty="0">
                <a:solidFill>
                  <a:srgbClr val="444444"/>
                </a:solidFill>
                <a:latin typeface="Open Sans"/>
              </a:rPr>
              <a:t>Bootstrap instances with specific software at start-up</a:t>
            </a:r>
          </a:p>
          <a:p>
            <a:pPr marL="285750" indent="-285750">
              <a:buFont typeface="Arial" panose="020B0604020202020204" pitchFamily="34" charset="0"/>
              <a:buChar char="•"/>
            </a:pPr>
            <a:r>
              <a:rPr lang="en-US" dirty="0">
                <a:solidFill>
                  <a:srgbClr val="444444"/>
                </a:solidFill>
                <a:latin typeface="Open Sans"/>
              </a:rPr>
              <a:t>Download and update agents on a defined schedule, including SSM Agent</a:t>
            </a:r>
          </a:p>
          <a:p>
            <a:pPr marL="285750" indent="-285750">
              <a:buFont typeface="Arial" panose="020B0604020202020204" pitchFamily="34" charset="0"/>
              <a:buChar char="•"/>
            </a:pPr>
            <a:r>
              <a:rPr lang="en-US" dirty="0">
                <a:solidFill>
                  <a:srgbClr val="444444"/>
                </a:solidFill>
                <a:latin typeface="Open Sans"/>
              </a:rPr>
              <a:t>Configure network settings</a:t>
            </a:r>
          </a:p>
          <a:p>
            <a:pPr marL="285750" indent="-285750">
              <a:buFont typeface="Arial" panose="020B0604020202020204" pitchFamily="34" charset="0"/>
              <a:buChar char="•"/>
            </a:pPr>
            <a:r>
              <a:rPr lang="en-US" dirty="0">
                <a:solidFill>
                  <a:srgbClr val="444444"/>
                </a:solidFill>
                <a:latin typeface="Open Sans"/>
              </a:rPr>
              <a:t>Join instances to a Windows domain (Windows instances only)</a:t>
            </a:r>
          </a:p>
          <a:p>
            <a:pPr marL="285750" indent="-285750">
              <a:buFont typeface="Arial" panose="020B0604020202020204" pitchFamily="34" charset="0"/>
              <a:buChar char="•"/>
            </a:pPr>
            <a:r>
              <a:rPr lang="en-US" dirty="0">
                <a:solidFill>
                  <a:srgbClr val="444444"/>
                </a:solidFill>
                <a:latin typeface="Open Sans"/>
              </a:rPr>
              <a:t>Patch instances with software updates throughout their lifecycle</a:t>
            </a:r>
          </a:p>
          <a:p>
            <a:pPr marL="285750" indent="-285750">
              <a:buFont typeface="Arial" panose="020B0604020202020204" pitchFamily="34" charset="0"/>
              <a:buChar char="•"/>
            </a:pPr>
            <a:r>
              <a:rPr lang="en-US" dirty="0">
                <a:solidFill>
                  <a:srgbClr val="444444"/>
                </a:solidFill>
                <a:latin typeface="Open Sans"/>
              </a:rPr>
              <a:t>Run scripts on Linux and Windows managed instances throughout their lifecycle</a:t>
            </a:r>
            <a:endParaRPr lang="en-US" b="0" i="0" dirty="0">
              <a:solidFill>
                <a:srgbClr val="444444"/>
              </a:solidFill>
              <a:effectLst/>
              <a:latin typeface="Open Sans"/>
            </a:endParaRPr>
          </a:p>
        </p:txBody>
      </p:sp>
      <p:sp>
        <p:nvSpPr>
          <p:cNvPr id="3" name="Rectangle 2">
            <a:extLst>
              <a:ext uri="{FF2B5EF4-FFF2-40B4-BE49-F238E27FC236}">
                <a16:creationId xmlns:a16="http://schemas.microsoft.com/office/drawing/2014/main" id="{2BF466AD-7AB4-E244-B690-98E3A082FEBB}"/>
              </a:ext>
            </a:extLst>
          </p:cNvPr>
          <p:cNvSpPr/>
          <p:nvPr/>
        </p:nvSpPr>
        <p:spPr>
          <a:xfrm>
            <a:off x="2842401" y="1593250"/>
            <a:ext cx="3577325" cy="76944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cap="none" spc="0" dirty="0">
                <a:ln/>
                <a:solidFill>
                  <a:schemeClr val="accent3"/>
                </a:solidFill>
                <a:effectLst/>
                <a:latin typeface="Open Sans"/>
              </a:rPr>
              <a:t>Eliminate Drift</a:t>
            </a:r>
            <a:endParaRPr lang="en-US" sz="4400" b="1" cap="none" spc="0" dirty="0">
              <a:ln/>
              <a:solidFill>
                <a:schemeClr val="accent3"/>
              </a:solidFill>
              <a:effectLst/>
            </a:endParaRPr>
          </a:p>
        </p:txBody>
      </p:sp>
    </p:spTree>
    <p:extLst>
      <p:ext uri="{BB962C8B-B14F-4D97-AF65-F5344CB8AC3E}">
        <p14:creationId xmlns:p14="http://schemas.microsoft.com/office/powerpoint/2010/main" val="3163512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SSM Configuration Compliance</a:t>
            </a:r>
          </a:p>
        </p:txBody>
      </p:sp>
      <p:sp>
        <p:nvSpPr>
          <p:cNvPr id="6" name="Rectangle 5">
            <a:extLst>
              <a:ext uri="{FF2B5EF4-FFF2-40B4-BE49-F238E27FC236}">
                <a16:creationId xmlns:a16="http://schemas.microsoft.com/office/drawing/2014/main" id="{5DB66A8F-66AD-FF4F-BA5D-69EC3CFCACF7}"/>
              </a:ext>
            </a:extLst>
          </p:cNvPr>
          <p:cNvSpPr/>
          <p:nvPr/>
        </p:nvSpPr>
        <p:spPr>
          <a:xfrm>
            <a:off x="336788" y="673884"/>
            <a:ext cx="8588552" cy="3693319"/>
          </a:xfrm>
          <a:prstGeom prst="rect">
            <a:avLst/>
          </a:prstGeom>
        </p:spPr>
        <p:txBody>
          <a:bodyPr wrap="square">
            <a:spAutoFit/>
          </a:bodyPr>
          <a:lstStyle/>
          <a:p>
            <a:r>
              <a:rPr lang="en-US" dirty="0">
                <a:solidFill>
                  <a:srgbClr val="444444"/>
                </a:solidFill>
                <a:latin typeface="Open Sans"/>
              </a:rPr>
              <a:t>You can use AWS Systems Manager Configuration Compliance to scan your fleet of managed instances for patch compliance and configuration inconsistencies. You can collect and aggregate data from multiple AWS accounts and Regions, and then drill down into specific resources that aren’t compliant. </a:t>
            </a:r>
          </a:p>
          <a:p>
            <a:endParaRPr lang="en-US" dirty="0">
              <a:solidFill>
                <a:srgbClr val="444444"/>
              </a:solidFill>
              <a:latin typeface="Open Sans"/>
            </a:endParaRPr>
          </a:p>
          <a:p>
            <a:r>
              <a:rPr lang="en-US" dirty="0">
                <a:solidFill>
                  <a:srgbClr val="444444"/>
                </a:solidFill>
                <a:latin typeface="Open Sans"/>
              </a:rPr>
              <a:t>Systems Manager Compliance offers the following additional benefits and features:</a:t>
            </a:r>
          </a:p>
          <a:p>
            <a:pPr marL="285750" indent="-285750">
              <a:buFont typeface="Arial" panose="020B0604020202020204" pitchFamily="34" charset="0"/>
              <a:buChar char="•"/>
            </a:pPr>
            <a:r>
              <a:rPr lang="en-US" dirty="0">
                <a:solidFill>
                  <a:srgbClr val="444444"/>
                </a:solidFill>
                <a:latin typeface="Open Sans"/>
              </a:rPr>
              <a:t>View compliance history and change tracking for Patch Manager patching data and State Manager associations by using AWS Config.</a:t>
            </a:r>
          </a:p>
          <a:p>
            <a:pPr marL="285750" indent="-285750">
              <a:buFont typeface="Arial" panose="020B0604020202020204" pitchFamily="34" charset="0"/>
              <a:buChar char="•"/>
            </a:pPr>
            <a:r>
              <a:rPr lang="en-US" dirty="0">
                <a:solidFill>
                  <a:srgbClr val="444444"/>
                </a:solidFill>
                <a:latin typeface="Open Sans"/>
              </a:rPr>
              <a:t>Customize Systems Manager Compliance to create your own compliance types based on your IT or business requirements.</a:t>
            </a:r>
          </a:p>
          <a:p>
            <a:pPr marL="285750" indent="-285750">
              <a:buFont typeface="Arial" panose="020B0604020202020204" pitchFamily="34" charset="0"/>
              <a:buChar char="•"/>
            </a:pPr>
            <a:r>
              <a:rPr lang="en-US" dirty="0">
                <a:solidFill>
                  <a:srgbClr val="444444"/>
                </a:solidFill>
                <a:latin typeface="Open Sans"/>
              </a:rPr>
              <a:t>Remediate issues by using Systems Manager Run Command, State Manager, or Amazon CloudWatch Events.</a:t>
            </a:r>
          </a:p>
          <a:p>
            <a:pPr marL="285750" indent="-285750">
              <a:buFont typeface="Arial" panose="020B0604020202020204" pitchFamily="34" charset="0"/>
              <a:buChar char="•"/>
            </a:pPr>
            <a:r>
              <a:rPr lang="en-US" dirty="0">
                <a:solidFill>
                  <a:srgbClr val="444444"/>
                </a:solidFill>
                <a:latin typeface="Open Sans"/>
              </a:rPr>
              <a:t>Port data to Amazon Athena and Amazon </a:t>
            </a:r>
            <a:r>
              <a:rPr lang="en-US" dirty="0" err="1">
                <a:solidFill>
                  <a:srgbClr val="444444"/>
                </a:solidFill>
                <a:latin typeface="Open Sans"/>
              </a:rPr>
              <a:t>QuickSight</a:t>
            </a:r>
            <a:r>
              <a:rPr lang="en-US" dirty="0">
                <a:solidFill>
                  <a:srgbClr val="444444"/>
                </a:solidFill>
                <a:latin typeface="Open Sans"/>
              </a:rPr>
              <a:t> to generate fleet-wide reports.</a:t>
            </a:r>
            <a:endParaRPr lang="en-US" b="0" i="0" dirty="0">
              <a:solidFill>
                <a:srgbClr val="444444"/>
              </a:solidFill>
              <a:effectLst/>
              <a:latin typeface="Open Sans"/>
            </a:endParaRPr>
          </a:p>
        </p:txBody>
      </p:sp>
    </p:spTree>
    <p:extLst>
      <p:ext uri="{BB962C8B-B14F-4D97-AF65-F5344CB8AC3E}">
        <p14:creationId xmlns:p14="http://schemas.microsoft.com/office/powerpoint/2010/main" val="1613141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051BA-7C1D-2446-A3A3-F7AF8E1EE0D9}"/>
              </a:ext>
            </a:extLst>
          </p:cNvPr>
          <p:cNvPicPr>
            <a:picLocks noChangeAspect="1"/>
          </p:cNvPicPr>
          <p:nvPr/>
        </p:nvPicPr>
        <p:blipFill>
          <a:blip r:embed="rId3"/>
          <a:stretch>
            <a:fillRect/>
          </a:stretch>
        </p:blipFill>
        <p:spPr>
          <a:xfrm>
            <a:off x="192506" y="1213183"/>
            <a:ext cx="6593306" cy="3708735"/>
          </a:xfrm>
          <a:prstGeom prst="rect">
            <a:avLst/>
          </a:prstGeom>
        </p:spPr>
      </p:pic>
      <p:sp>
        <p:nvSpPr>
          <p:cNvPr id="3" name="Rectangle 2">
            <a:extLst>
              <a:ext uri="{FF2B5EF4-FFF2-40B4-BE49-F238E27FC236}">
                <a16:creationId xmlns:a16="http://schemas.microsoft.com/office/drawing/2014/main" id="{2B616054-A7A1-A449-8DA1-53FA4BE2E8DA}"/>
              </a:ext>
            </a:extLst>
          </p:cNvPr>
          <p:cNvSpPr/>
          <p:nvPr/>
        </p:nvSpPr>
        <p:spPr>
          <a:xfrm>
            <a:off x="336788" y="203646"/>
            <a:ext cx="8277823" cy="400110"/>
          </a:xfrm>
          <a:prstGeom prst="rect">
            <a:avLst/>
          </a:prstGeom>
        </p:spPr>
        <p:txBody>
          <a:bodyPr wrap="square">
            <a:spAutoFit/>
          </a:bodyPr>
          <a:lstStyle/>
          <a:p>
            <a:r>
              <a:rPr lang="en-US" sz="2000" b="1" dirty="0">
                <a:solidFill>
                  <a:srgbClr val="E47911"/>
                </a:solidFill>
                <a:latin typeface="Amazon Ember" panose="020B0603020204020204" pitchFamily="34" charset="0"/>
              </a:rPr>
              <a:t>Create a Resource Data Sync for Configuration Compliance</a:t>
            </a:r>
            <a:endParaRPr lang="en-US" sz="2000" b="1" i="0" dirty="0">
              <a:solidFill>
                <a:srgbClr val="E47911"/>
              </a:solidFill>
              <a:effectLst/>
              <a:latin typeface="Amazon Ember" panose="020B0603020204020204" pitchFamily="34" charset="0"/>
            </a:endParaRPr>
          </a:p>
        </p:txBody>
      </p:sp>
      <p:sp>
        <p:nvSpPr>
          <p:cNvPr id="5" name="Rectangle 4">
            <a:extLst>
              <a:ext uri="{FF2B5EF4-FFF2-40B4-BE49-F238E27FC236}">
                <a16:creationId xmlns:a16="http://schemas.microsoft.com/office/drawing/2014/main" id="{241DBD50-9EDB-3145-8806-691428F0DFCC}"/>
              </a:ext>
            </a:extLst>
          </p:cNvPr>
          <p:cNvSpPr/>
          <p:nvPr/>
        </p:nvSpPr>
        <p:spPr>
          <a:xfrm>
            <a:off x="336788" y="544904"/>
            <a:ext cx="8503357" cy="584775"/>
          </a:xfrm>
          <a:prstGeom prst="rect">
            <a:avLst/>
          </a:prstGeom>
        </p:spPr>
        <p:txBody>
          <a:bodyPr wrap="square">
            <a:spAutoFit/>
          </a:bodyPr>
          <a:lstStyle/>
          <a:p>
            <a:r>
              <a:rPr lang="en-US" sz="1600" dirty="0">
                <a:solidFill>
                  <a:srgbClr val="444444"/>
                </a:solidFill>
                <a:latin typeface="Amazon Ember" panose="020B0603020204020204" pitchFamily="34" charset="0"/>
              </a:rPr>
              <a:t>The following graphic shows how Resource Data Sync aggregates all data from different accounts, Regions, and hybrid environments to a central repository.</a:t>
            </a:r>
            <a:endParaRPr lang="en-US" sz="1600" dirty="0"/>
          </a:p>
        </p:txBody>
      </p:sp>
    </p:spTree>
    <p:extLst>
      <p:ext uri="{BB962C8B-B14F-4D97-AF65-F5344CB8AC3E}">
        <p14:creationId xmlns:p14="http://schemas.microsoft.com/office/powerpoint/2010/main" val="1958456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336788" y="114936"/>
            <a:ext cx="8674569" cy="545741"/>
          </a:xfrm>
        </p:spPr>
        <p:txBody>
          <a:bodyPr/>
          <a:lstStyle/>
          <a:p>
            <a:r>
              <a:rPr lang="en-US" b="1" dirty="0">
                <a:solidFill>
                  <a:srgbClr val="E47911"/>
                </a:solidFill>
                <a:latin typeface="Open Sans"/>
              </a:rPr>
              <a:t>Next Steps:</a:t>
            </a:r>
          </a:p>
        </p:txBody>
      </p:sp>
      <p:sp>
        <p:nvSpPr>
          <p:cNvPr id="2" name="TextBox 1">
            <a:extLst>
              <a:ext uri="{FF2B5EF4-FFF2-40B4-BE49-F238E27FC236}">
                <a16:creationId xmlns:a16="http://schemas.microsoft.com/office/drawing/2014/main" id="{9CC117FD-9DEC-8542-A1A8-051C1105F49F}"/>
              </a:ext>
            </a:extLst>
          </p:cNvPr>
          <p:cNvSpPr txBox="1"/>
          <p:nvPr/>
        </p:nvSpPr>
        <p:spPr>
          <a:xfrm>
            <a:off x="465221" y="946484"/>
            <a:ext cx="821355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Define grouping strategy</a:t>
            </a:r>
          </a:p>
          <a:p>
            <a:pPr marL="285750" indent="-285750">
              <a:buFont typeface="Arial" panose="020B0604020202020204" pitchFamily="34" charset="0"/>
              <a:buChar char="•"/>
            </a:pPr>
            <a:r>
              <a:rPr lang="en-US" dirty="0"/>
              <a:t>Setup inventory</a:t>
            </a:r>
          </a:p>
          <a:p>
            <a:pPr marL="285750" indent="-285750">
              <a:buFont typeface="Arial" panose="020B0604020202020204" pitchFamily="34" charset="0"/>
              <a:buChar char="•"/>
            </a:pPr>
            <a:r>
              <a:rPr lang="en-US" dirty="0"/>
              <a:t>Setup resource sync</a:t>
            </a:r>
          </a:p>
          <a:p>
            <a:pPr marL="285750" indent="-285750">
              <a:buFont typeface="Arial" panose="020B0604020202020204" pitchFamily="34" charset="0"/>
              <a:buChar char="•"/>
            </a:pPr>
            <a:r>
              <a:rPr lang="en-US" dirty="0"/>
              <a:t>Setup patch baselines</a:t>
            </a:r>
          </a:p>
          <a:p>
            <a:pPr marL="285750" indent="-285750">
              <a:buFont typeface="Arial" panose="020B0604020202020204" pitchFamily="34" charset="0"/>
              <a:buChar char="•"/>
            </a:pPr>
            <a:r>
              <a:rPr lang="en-US" dirty="0"/>
              <a:t>Setup maintenance windows (automations, targets, schedules)</a:t>
            </a:r>
          </a:p>
          <a:p>
            <a:pPr marL="285750" indent="-285750">
              <a:buFont typeface="Arial" panose="020B0604020202020204" pitchFamily="34" charset="0"/>
              <a:buChar char="•"/>
            </a:pPr>
            <a:r>
              <a:rPr lang="en-US" dirty="0"/>
              <a:t>Define reporting needs</a:t>
            </a:r>
          </a:p>
        </p:txBody>
      </p:sp>
    </p:spTree>
    <p:extLst>
      <p:ext uri="{BB962C8B-B14F-4D97-AF65-F5344CB8AC3E}">
        <p14:creationId xmlns:p14="http://schemas.microsoft.com/office/powerpoint/2010/main" val="2372440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8FEB3-3C09-B544-AA78-3D30691770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CF882F-1F01-064E-87C2-BA0C3A812C5B}"/>
              </a:ext>
            </a:extLst>
          </p:cNvPr>
          <p:cNvSpPr>
            <a:spLocks noGrp="1"/>
          </p:cNvSpPr>
          <p:nvPr>
            <p:ph sz="quarter" idx="10"/>
          </p:nvPr>
        </p:nvSpPr>
        <p:spPr/>
        <p:txBody>
          <a:bodyPr/>
          <a:lstStyle/>
          <a:p>
            <a:r>
              <a:rPr lang="en-US" dirty="0"/>
              <a:t>Group: cloud-ops-group</a:t>
            </a:r>
          </a:p>
          <a:p>
            <a:r>
              <a:rPr lang="en-US" dirty="0"/>
              <a:t>Group policy:  custom-</a:t>
            </a:r>
            <a:r>
              <a:rPr lang="en-US" dirty="0" err="1"/>
              <a:t>ssm</a:t>
            </a:r>
            <a:r>
              <a:rPr lang="en-US" dirty="0"/>
              <a:t>-cloud</a:t>
            </a:r>
          </a:p>
          <a:p>
            <a:r>
              <a:rPr lang="en-US" dirty="0"/>
              <a:t>Users: cloud-ops-1, cloud-ops-2, cloud-ops-3</a:t>
            </a:r>
          </a:p>
          <a:p>
            <a:r>
              <a:rPr lang="en-US" dirty="0"/>
              <a:t>Instance role:  custom-managed-instance-role-SSM</a:t>
            </a:r>
          </a:p>
          <a:p>
            <a:endParaRPr lang="en-US" dirty="0"/>
          </a:p>
          <a:p>
            <a:endParaRPr lang="en-US" dirty="0"/>
          </a:p>
          <a:p>
            <a:r>
              <a:rPr lang="en-US" dirty="0"/>
              <a:t>Resources:   </a:t>
            </a:r>
          </a:p>
          <a:p>
            <a:pPr marL="171450" indent="-171450">
              <a:buFont typeface="Arial" panose="020B0604020202020204" pitchFamily="34" charset="0"/>
              <a:buChar char="•"/>
            </a:pPr>
            <a:r>
              <a:rPr lang="en-US" dirty="0"/>
              <a:t>Complete series of SSM overviews/tutorials, on </a:t>
            </a:r>
            <a:r>
              <a:rPr lang="en-US" dirty="0" err="1"/>
              <a:t>Youtube</a:t>
            </a:r>
            <a:r>
              <a:rPr lang="en-US" dirty="0"/>
              <a:t> </a:t>
            </a:r>
            <a:r>
              <a:rPr lang="en-US" dirty="0">
                <a:hlinkClick r:id="rId2"/>
              </a:rPr>
              <a:t>here</a:t>
            </a:r>
            <a:endParaRPr lang="en-US" dirty="0"/>
          </a:p>
          <a:p>
            <a:pPr marL="171450" indent="-171450">
              <a:buFont typeface="Arial" panose="020B0604020202020204" pitchFamily="34" charset="0"/>
              <a:buChar char="•"/>
            </a:pPr>
            <a:r>
              <a:rPr lang="en-US" dirty="0" err="1"/>
              <a:t>Github</a:t>
            </a:r>
            <a:r>
              <a:rPr lang="en-US" dirty="0"/>
              <a:t> repo with SSM Immersion day sample code </a:t>
            </a:r>
            <a:r>
              <a:rPr lang="en-US" dirty="0">
                <a:hlinkClick r:id="rId3"/>
              </a:rPr>
              <a:t>here</a:t>
            </a:r>
            <a:endParaRPr lang="en-US" dirty="0"/>
          </a:p>
          <a:p>
            <a:pPr marL="171450" indent="-171450">
              <a:buFont typeface="Arial" panose="020B0604020202020204" pitchFamily="34" charset="0"/>
              <a:buChar char="•"/>
            </a:pPr>
            <a:r>
              <a:rPr lang="en-US" dirty="0"/>
              <a:t>X</a:t>
            </a:r>
          </a:p>
          <a:p>
            <a:pPr marL="171450" indent="-171450">
              <a:buFont typeface="Arial" panose="020B0604020202020204" pitchFamily="34" charset="0"/>
              <a:buChar char="•"/>
            </a:pPr>
            <a:r>
              <a:rPr lang="en-US" dirty="0"/>
              <a:t>X</a:t>
            </a:r>
          </a:p>
          <a:p>
            <a:pPr marL="171450" indent="-171450">
              <a:buFont typeface="Arial" panose="020B0604020202020204" pitchFamily="34" charset="0"/>
              <a:buChar char="•"/>
            </a:pPr>
            <a:r>
              <a:rPr lang="en-US" dirty="0"/>
              <a:t>X</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75846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25445"/>
            <a:ext cx="8908811" cy="967630"/>
          </a:xfrm>
        </p:spPr>
        <p:txBody>
          <a:bodyPr/>
          <a:lstStyle/>
          <a:p>
            <a:r>
              <a:rPr lang="en-US" dirty="0"/>
              <a:t>AWS Resource Groups – Group Resources</a:t>
            </a:r>
          </a:p>
        </p:txBody>
      </p:sp>
      <p:sp>
        <p:nvSpPr>
          <p:cNvPr id="3" name="Content Placeholder 2"/>
          <p:cNvSpPr>
            <a:spLocks noGrp="1"/>
          </p:cNvSpPr>
          <p:nvPr>
            <p:ph idx="4294967295"/>
          </p:nvPr>
        </p:nvSpPr>
        <p:spPr>
          <a:xfrm>
            <a:off x="336789" y="882264"/>
            <a:ext cx="4605602" cy="3574122"/>
          </a:xfrm>
          <a:prstGeom prst="rect">
            <a:avLst/>
          </a:prstGeom>
        </p:spPr>
        <p:txBody>
          <a:bodyPr/>
          <a:lstStyle/>
          <a:p>
            <a:pPr marL="126900">
              <a:lnSpc>
                <a:spcPct val="150000"/>
              </a:lnSpc>
            </a:pPr>
            <a:r>
              <a:rPr lang="en-US" sz="1600" b="1" dirty="0"/>
              <a:t>Define the building blocks of your fleets</a:t>
            </a:r>
            <a:endParaRPr lang="en-US" sz="1600" dirty="0"/>
          </a:p>
          <a:p>
            <a:pPr marL="412650" indent="-285750">
              <a:lnSpc>
                <a:spcPct val="150000"/>
              </a:lnSpc>
              <a:buFont typeface="Arial" panose="020B0604020202020204" pitchFamily="34" charset="0"/>
              <a:buChar char="•"/>
            </a:pPr>
            <a:r>
              <a:rPr lang="en-US" sz="1600" dirty="0"/>
              <a:t>AWS Resource Groups v2 just launched </a:t>
            </a:r>
          </a:p>
          <a:p>
            <a:pPr marL="412650" indent="-285750">
              <a:lnSpc>
                <a:spcPct val="150000"/>
              </a:lnSpc>
              <a:buFont typeface="Arial" panose="020B0604020202020204" pitchFamily="34" charset="0"/>
              <a:buChar char="•"/>
            </a:pPr>
            <a:r>
              <a:rPr lang="en-US" sz="1600" dirty="0"/>
              <a:t>Search AWS resources based on tags using a simple query</a:t>
            </a:r>
          </a:p>
          <a:p>
            <a:pPr marL="412650" indent="-285750">
              <a:lnSpc>
                <a:spcPct val="150000"/>
              </a:lnSpc>
              <a:buFont typeface="Arial" panose="020B0604020202020204" pitchFamily="34" charset="0"/>
              <a:buChar char="•"/>
            </a:pPr>
            <a:r>
              <a:rPr lang="en-US" sz="1600" dirty="0"/>
              <a:t>Save a search as a heterogeneous group of (dynamic) resources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000" t="10467" r="43564" b="22935"/>
          <a:stretch/>
        </p:blipFill>
        <p:spPr>
          <a:xfrm>
            <a:off x="5103566" y="882264"/>
            <a:ext cx="3788899" cy="3128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429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90" y="232537"/>
            <a:ext cx="8205304" cy="661569"/>
          </a:xfrm>
        </p:spPr>
        <p:txBody>
          <a:bodyPr/>
          <a:lstStyle/>
          <a:p>
            <a:r>
              <a:rPr lang="en-US" dirty="0"/>
              <a:t>Built-In (cross-service) Insights</a:t>
            </a:r>
          </a:p>
        </p:txBody>
      </p:sp>
      <p:sp>
        <p:nvSpPr>
          <p:cNvPr id="3" name="Content Placeholder 2"/>
          <p:cNvSpPr>
            <a:spLocks noGrp="1"/>
          </p:cNvSpPr>
          <p:nvPr>
            <p:ph idx="4294967295"/>
          </p:nvPr>
        </p:nvSpPr>
        <p:spPr>
          <a:xfrm>
            <a:off x="336790" y="787014"/>
            <a:ext cx="6862796" cy="3679883"/>
          </a:xfrm>
          <a:prstGeom prst="rect">
            <a:avLst/>
          </a:prstGeom>
        </p:spPr>
        <p:txBody>
          <a:bodyPr/>
          <a:lstStyle/>
          <a:p>
            <a:pPr marL="126900">
              <a:lnSpc>
                <a:spcPct val="150000"/>
              </a:lnSpc>
            </a:pPr>
            <a:r>
              <a:rPr lang="en-US" sz="1600" b="1" dirty="0"/>
              <a:t>Gain operational insights</a:t>
            </a:r>
            <a:endParaRPr lang="en-US" sz="1600" dirty="0"/>
          </a:p>
          <a:p>
            <a:pPr marL="412650" indent="-285750">
              <a:lnSpc>
                <a:spcPct val="150000"/>
              </a:lnSpc>
              <a:buFont typeface="Arial" panose="020B0604020202020204" pitchFamily="34" charset="0"/>
              <a:buChar char="•"/>
            </a:pPr>
            <a:r>
              <a:rPr lang="en-US" sz="1600" dirty="0"/>
              <a:t>View recent API calls through </a:t>
            </a:r>
            <a:r>
              <a:rPr lang="en-US" sz="1600" b="1" dirty="0"/>
              <a:t>AWS CloudTrail</a:t>
            </a:r>
          </a:p>
          <a:p>
            <a:pPr marL="412650" indent="-285750">
              <a:lnSpc>
                <a:spcPct val="150000"/>
              </a:lnSpc>
              <a:buFont typeface="Arial" panose="020B0604020202020204" pitchFamily="34" charset="0"/>
              <a:buChar char="•"/>
            </a:pPr>
            <a:r>
              <a:rPr lang="en-US" sz="1600" dirty="0"/>
              <a:t>View recent configuration changes through </a:t>
            </a:r>
            <a:r>
              <a:rPr lang="en-US" sz="1600" b="1" dirty="0"/>
              <a:t>AWS Config</a:t>
            </a:r>
          </a:p>
          <a:p>
            <a:pPr marL="412650" indent="-285750">
              <a:lnSpc>
                <a:spcPct val="150000"/>
              </a:lnSpc>
              <a:buFont typeface="Arial" panose="020B0604020202020204" pitchFamily="34" charset="0"/>
              <a:buChar char="•"/>
            </a:pPr>
            <a:r>
              <a:rPr lang="en-US" sz="1600" dirty="0"/>
              <a:t>View recent events through </a:t>
            </a:r>
            <a:r>
              <a:rPr lang="en-US" sz="1600" b="1" dirty="0"/>
              <a:t>AWS</a:t>
            </a:r>
            <a:r>
              <a:rPr lang="en-US" sz="1600" dirty="0"/>
              <a:t> </a:t>
            </a:r>
            <a:r>
              <a:rPr lang="en-US" sz="1600" b="1" dirty="0"/>
              <a:t>Personal Health Dashboard </a:t>
            </a:r>
            <a:endParaRPr lang="en-US" sz="1600" dirty="0"/>
          </a:p>
          <a:p>
            <a:pPr marL="412650" indent="-285750">
              <a:lnSpc>
                <a:spcPct val="150000"/>
              </a:lnSpc>
              <a:buFont typeface="Arial" panose="020B0604020202020204" pitchFamily="34" charset="0"/>
              <a:buChar char="•"/>
            </a:pPr>
            <a:r>
              <a:rPr lang="en-US" sz="1600" dirty="0"/>
              <a:t>View recommendations through </a:t>
            </a:r>
            <a:r>
              <a:rPr lang="en-US" sz="1600" b="1" dirty="0"/>
              <a:t>AWS</a:t>
            </a:r>
            <a:r>
              <a:rPr lang="en-US" sz="1600" dirty="0"/>
              <a:t> </a:t>
            </a:r>
            <a:r>
              <a:rPr lang="en-US" sz="1600" b="1" dirty="0"/>
              <a:t>Trusted Advisor</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3910" t="22229" r="14261" b="28685"/>
          <a:stretch/>
        </p:blipFill>
        <p:spPr>
          <a:xfrm>
            <a:off x="5906183" y="2558414"/>
            <a:ext cx="3086194" cy="183279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2893" t="22093" r="7503" b="44190"/>
          <a:stretch/>
        </p:blipFill>
        <p:spPr>
          <a:xfrm>
            <a:off x="2723680" y="3091397"/>
            <a:ext cx="4981904" cy="1734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3987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36790" y="227396"/>
            <a:ext cx="8439348" cy="749737"/>
          </a:xfrm>
        </p:spPr>
        <p:txBody>
          <a:bodyPr/>
          <a:lstStyle/>
          <a:p>
            <a:r>
              <a:rPr lang="en-US" dirty="0"/>
              <a:t>Track Software Inventory and Compliance </a:t>
            </a:r>
          </a:p>
        </p:txBody>
      </p:sp>
      <p:sp>
        <p:nvSpPr>
          <p:cNvPr id="4" name="Content Placeholder 2"/>
          <p:cNvSpPr>
            <a:spLocks noGrp="1"/>
          </p:cNvSpPr>
          <p:nvPr>
            <p:ph idx="4294967295"/>
          </p:nvPr>
        </p:nvSpPr>
        <p:spPr>
          <a:xfrm>
            <a:off x="336790" y="787014"/>
            <a:ext cx="6133816" cy="3679883"/>
          </a:xfrm>
          <a:prstGeom prst="rect">
            <a:avLst/>
          </a:prstGeom>
        </p:spPr>
        <p:txBody>
          <a:bodyPr/>
          <a:lstStyle/>
          <a:p>
            <a:pPr marL="126900">
              <a:lnSpc>
                <a:spcPct val="150000"/>
              </a:lnSpc>
            </a:pPr>
            <a:r>
              <a:rPr lang="en-US" sz="1600" b="1" dirty="0"/>
              <a:t>EC2 Instances and On-Premises Servers </a:t>
            </a:r>
            <a:endParaRPr lang="en-US" sz="1600" dirty="0"/>
          </a:p>
          <a:p>
            <a:pPr marL="285750" indent="-285750">
              <a:lnSpc>
                <a:spcPct val="200000"/>
              </a:lnSpc>
              <a:buFont typeface="Wingdings" panose="05000000000000000000" pitchFamily="2" charset="2"/>
              <a:buChar char="q"/>
            </a:pPr>
            <a:r>
              <a:rPr lang="en-US" sz="1600" dirty="0"/>
              <a:t>Track and audit software inventory like application versions, and patches.</a:t>
            </a:r>
          </a:p>
          <a:p>
            <a:pPr marL="285750" indent="-285750">
              <a:lnSpc>
                <a:spcPct val="200000"/>
              </a:lnSpc>
              <a:buFont typeface="Wingdings" panose="05000000000000000000" pitchFamily="2" charset="2"/>
              <a:buChar char="q"/>
            </a:pPr>
            <a:r>
              <a:rPr lang="en-US" sz="1600" dirty="0"/>
              <a:t>Track on-host configuration drifts like OS changes, files, folders, and permissions.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6131" t="39054"/>
          <a:stretch/>
        </p:blipFill>
        <p:spPr>
          <a:xfrm>
            <a:off x="6726621" y="882550"/>
            <a:ext cx="2386307" cy="3549862"/>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1264" t="29023" r="30224" b="39490"/>
          <a:stretch/>
        </p:blipFill>
        <p:spPr>
          <a:xfrm>
            <a:off x="3403698" y="3287110"/>
            <a:ext cx="4452401" cy="185639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l="1631" r="2897"/>
          <a:stretch/>
        </p:blipFill>
        <p:spPr>
          <a:xfrm>
            <a:off x="31072" y="787014"/>
            <a:ext cx="9112928" cy="4362413"/>
          </a:xfrm>
          <a:prstGeom prst="rect">
            <a:avLst/>
          </a:prstGeom>
        </p:spPr>
      </p:pic>
    </p:spTree>
    <p:extLst>
      <p:ext uri="{BB962C8B-B14F-4D97-AF65-F5344CB8AC3E}">
        <p14:creationId xmlns:p14="http://schemas.microsoft.com/office/powerpoint/2010/main" val="325260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25445"/>
            <a:ext cx="8205304" cy="967630"/>
          </a:xfrm>
        </p:spPr>
        <p:txBody>
          <a:bodyPr/>
          <a:lstStyle/>
          <a:p>
            <a:r>
              <a:rPr lang="en-US" dirty="0"/>
              <a:t>Build your own operational dashboards</a:t>
            </a:r>
          </a:p>
        </p:txBody>
      </p:sp>
      <p:sp>
        <p:nvSpPr>
          <p:cNvPr id="3" name="Content Placeholder 2"/>
          <p:cNvSpPr>
            <a:spLocks noGrp="1"/>
          </p:cNvSpPr>
          <p:nvPr>
            <p:ph idx="4294967295"/>
          </p:nvPr>
        </p:nvSpPr>
        <p:spPr>
          <a:xfrm>
            <a:off x="336789" y="787014"/>
            <a:ext cx="3938031" cy="3679883"/>
          </a:xfrm>
          <a:prstGeom prst="rect">
            <a:avLst/>
          </a:prstGeom>
        </p:spPr>
        <p:txBody>
          <a:bodyPr/>
          <a:lstStyle/>
          <a:p>
            <a:pPr marL="126900"/>
            <a:r>
              <a:rPr lang="en-US" sz="1600" b="1" dirty="0"/>
              <a:t>Setup CloudWatch dashboards </a:t>
            </a:r>
          </a:p>
          <a:p>
            <a:pPr marL="412650" indent="-285750">
              <a:lnSpc>
                <a:spcPct val="150000"/>
              </a:lnSpc>
              <a:buFont typeface="Arial" panose="020B0604020202020204" pitchFamily="34" charset="0"/>
              <a:buChar char="•"/>
            </a:pPr>
            <a:r>
              <a:rPr lang="en-US" sz="1600" dirty="0"/>
              <a:t>Build your and customize your own ops-dashboards</a:t>
            </a:r>
          </a:p>
          <a:p>
            <a:pPr marL="412650" indent="-285750">
              <a:lnSpc>
                <a:spcPct val="150000"/>
              </a:lnSpc>
              <a:buFont typeface="Arial" panose="020B0604020202020204" pitchFamily="34" charset="0"/>
              <a:buChar char="•"/>
            </a:pPr>
            <a:r>
              <a:rPr lang="en-US" sz="1600" dirty="0"/>
              <a:t>Leverage your existing CloudWatch dashboards</a:t>
            </a:r>
          </a:p>
          <a:p>
            <a:pPr marL="412650" indent="-285750">
              <a:lnSpc>
                <a:spcPct val="150000"/>
              </a:lnSpc>
              <a:buFont typeface="Arial" panose="020B0604020202020204" pitchFamily="34" charset="0"/>
              <a:buChar char="•"/>
            </a:pPr>
            <a:r>
              <a:rPr lang="en-US" sz="1600" dirty="0"/>
              <a:t>Leverage your existing CloudWatch metrics</a:t>
            </a:r>
          </a:p>
          <a:p>
            <a:pPr marL="412650" indent="-285750">
              <a:lnSpc>
                <a:spcPct val="150000"/>
              </a:lnSpc>
              <a:buFont typeface="Arial" panose="020B0604020202020204" pitchFamily="34" charset="0"/>
              <a:buChar char="•"/>
            </a:pPr>
            <a:r>
              <a:rPr lang="en-US" sz="1600" dirty="0"/>
              <a:t>Visualize your application’s metrics </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20173" t="17648" r="24620" b="69658"/>
          <a:stretch/>
        </p:blipFill>
        <p:spPr>
          <a:xfrm>
            <a:off x="4469130" y="787014"/>
            <a:ext cx="4572000" cy="65290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0174" t="64777" r="52588"/>
          <a:stretch/>
        </p:blipFill>
        <p:spPr>
          <a:xfrm>
            <a:off x="4470704" y="1573581"/>
            <a:ext cx="2255649" cy="181172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303" t="64777" r="-381"/>
          <a:stretch/>
        </p:blipFill>
        <p:spPr>
          <a:xfrm>
            <a:off x="6821609" y="1573581"/>
            <a:ext cx="2242381" cy="181172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841" t="64777" r="26472"/>
          <a:stretch/>
        </p:blipFill>
        <p:spPr>
          <a:xfrm>
            <a:off x="5667108" y="3159643"/>
            <a:ext cx="2209989" cy="18117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6958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56" t="44197" r="80260" b="31899"/>
          <a:stretch/>
        </p:blipFill>
        <p:spPr>
          <a:xfrm>
            <a:off x="6120503" y="2125383"/>
            <a:ext cx="2218075" cy="1894929"/>
          </a:xfrm>
          <a:prstGeom prst="rect">
            <a:avLst/>
          </a:prstGeom>
          <a:ln>
            <a:noFill/>
          </a:ln>
          <a:effectLst>
            <a:outerShdw blurRad="292100" dist="139700" dir="2700000" algn="tl" rotWithShape="0">
              <a:srgbClr val="333333">
                <a:alpha val="65000"/>
              </a:srgbClr>
            </a:outerShdw>
          </a:effectLst>
        </p:spPr>
      </p:pic>
      <p:sp>
        <p:nvSpPr>
          <p:cNvPr id="9" name="Title 1"/>
          <p:cNvSpPr>
            <a:spLocks noGrp="1"/>
          </p:cNvSpPr>
          <p:nvPr>
            <p:ph type="title"/>
          </p:nvPr>
        </p:nvSpPr>
        <p:spPr>
          <a:xfrm>
            <a:off x="224145" y="146466"/>
            <a:ext cx="8919855" cy="967630"/>
          </a:xfrm>
        </p:spPr>
        <p:txBody>
          <a:bodyPr/>
          <a:lstStyle/>
          <a:p>
            <a:pPr marL="126900"/>
            <a:r>
              <a:rPr lang="en-US" dirty="0"/>
              <a:t>Reactive Action – Mitigate Issues Realtime</a:t>
            </a:r>
          </a:p>
        </p:txBody>
      </p:sp>
      <p:sp>
        <p:nvSpPr>
          <p:cNvPr id="10" name="Content Placeholder 2"/>
          <p:cNvSpPr>
            <a:spLocks noGrp="1"/>
          </p:cNvSpPr>
          <p:nvPr>
            <p:ph idx="4294967295"/>
          </p:nvPr>
        </p:nvSpPr>
        <p:spPr>
          <a:xfrm>
            <a:off x="224146" y="945046"/>
            <a:ext cx="5356026" cy="2944158"/>
          </a:xfrm>
          <a:prstGeom prst="rect">
            <a:avLst/>
          </a:prstGeom>
        </p:spPr>
        <p:txBody>
          <a:bodyPr/>
          <a:lstStyle/>
          <a:p>
            <a:pPr marL="412650" indent="-285750">
              <a:lnSpc>
                <a:spcPct val="150000"/>
              </a:lnSpc>
              <a:buFont typeface="Arial" panose="020B0604020202020204" pitchFamily="34" charset="0"/>
              <a:buChar char="•"/>
            </a:pPr>
            <a:r>
              <a:rPr lang="en-US" sz="1600" dirty="0"/>
              <a:t>Reduce the mean time to resolution of operational issues</a:t>
            </a:r>
          </a:p>
          <a:p>
            <a:pPr marL="412650" indent="-285750">
              <a:lnSpc>
                <a:spcPct val="150000"/>
              </a:lnSpc>
              <a:buFont typeface="Arial" panose="020B0604020202020204" pitchFamily="34" charset="0"/>
              <a:buChar char="•"/>
            </a:pPr>
            <a:r>
              <a:rPr lang="en-US" sz="1600" dirty="0"/>
              <a:t>React from within the same console experience </a:t>
            </a:r>
          </a:p>
          <a:p>
            <a:pPr marL="412650" indent="-285750">
              <a:lnSpc>
                <a:spcPct val="150000"/>
              </a:lnSpc>
              <a:buFont typeface="Arial" panose="020B0604020202020204" pitchFamily="34" charset="0"/>
              <a:buChar char="•"/>
            </a:pPr>
            <a:r>
              <a:rPr lang="en-US" sz="1600" dirty="0"/>
              <a:t>Interact with Resource Groups directly</a:t>
            </a:r>
          </a:p>
          <a:p>
            <a:pPr marL="412650" lvl="0" indent="-285750">
              <a:lnSpc>
                <a:spcPct val="150000"/>
              </a:lnSpc>
              <a:buFont typeface="Arial" panose="020B0604020202020204" pitchFamily="34" charset="0"/>
              <a:buChar char="•"/>
            </a:pPr>
            <a:r>
              <a:rPr lang="en-US" sz="1600" dirty="0"/>
              <a:t>Trigger for automated responses</a:t>
            </a:r>
          </a:p>
          <a:p>
            <a:pPr marL="412650" indent="-285750">
              <a:lnSpc>
                <a:spcPct val="150000"/>
              </a:lnSpc>
              <a:buFont typeface="Arial" panose="020B0604020202020204" pitchFamily="34" charset="0"/>
              <a:buChar char="•"/>
            </a:pPr>
            <a:endParaRPr lang="en-US" sz="1600" dirty="0"/>
          </a:p>
        </p:txBody>
      </p:sp>
      <p:grpSp>
        <p:nvGrpSpPr>
          <p:cNvPr id="11" name="Group 10"/>
          <p:cNvGrpSpPr/>
          <p:nvPr/>
        </p:nvGrpSpPr>
        <p:grpSpPr>
          <a:xfrm>
            <a:off x="6120502" y="1322445"/>
            <a:ext cx="2280462" cy="1068722"/>
            <a:chOff x="6079366" y="1822020"/>
            <a:chExt cx="2280462" cy="1068722"/>
          </a:xfrm>
        </p:grpSpPr>
        <p:grpSp>
          <p:nvGrpSpPr>
            <p:cNvPr id="6" name="Group 5"/>
            <p:cNvGrpSpPr/>
            <p:nvPr/>
          </p:nvGrpSpPr>
          <p:grpSpPr>
            <a:xfrm rot="767601">
              <a:off x="6079366" y="1822020"/>
              <a:ext cx="2280462" cy="1068722"/>
              <a:chOff x="5764991" y="1882358"/>
              <a:chExt cx="2280462" cy="1068722"/>
            </a:xfrm>
          </p:grpSpPr>
          <p:sp>
            <p:nvSpPr>
              <p:cNvPr id="3" name="TextBox 2"/>
              <p:cNvSpPr txBox="1"/>
              <p:nvPr/>
            </p:nvSpPr>
            <p:spPr>
              <a:xfrm>
                <a:off x="5766637" y="1914524"/>
                <a:ext cx="1774909" cy="369332"/>
              </a:xfrm>
              <a:prstGeom prst="rect">
                <a:avLst/>
              </a:prstGeom>
              <a:noFill/>
            </p:spPr>
            <p:txBody>
              <a:bodyPr wrap="none" rtlCol="0">
                <a:spAutoFit/>
              </a:bodyPr>
              <a:lstStyle/>
              <a:p>
                <a:r>
                  <a:rPr lang="en-US" dirty="0"/>
                  <a:t>Reactive Action</a:t>
                </a:r>
              </a:p>
            </p:txBody>
          </p:sp>
          <p:sp>
            <p:nvSpPr>
              <p:cNvPr id="7" name="TextBox 6"/>
              <p:cNvSpPr txBox="1"/>
              <p:nvPr/>
            </p:nvSpPr>
            <p:spPr>
              <a:xfrm>
                <a:off x="5764991" y="2549439"/>
                <a:ext cx="1839030" cy="369332"/>
              </a:xfrm>
              <a:prstGeom prst="rect">
                <a:avLst/>
              </a:prstGeom>
              <a:noFill/>
            </p:spPr>
            <p:txBody>
              <a:bodyPr wrap="none" rtlCol="0">
                <a:spAutoFit/>
              </a:bodyPr>
              <a:lstStyle/>
              <a:p>
                <a:r>
                  <a:rPr lang="en-US" dirty="0"/>
                  <a:t>Proactive Action</a:t>
                </a:r>
              </a:p>
            </p:txBody>
          </p:sp>
          <p:grpSp>
            <p:nvGrpSpPr>
              <p:cNvPr id="4" name="Group 3"/>
              <p:cNvGrpSpPr/>
              <p:nvPr/>
            </p:nvGrpSpPr>
            <p:grpSpPr>
              <a:xfrm>
                <a:off x="7604020" y="1882358"/>
                <a:ext cx="441433" cy="433951"/>
                <a:chOff x="6894788" y="1033756"/>
                <a:chExt cx="441433" cy="433951"/>
              </a:xfrm>
            </p:grpSpPr>
            <p:sp>
              <p:nvSpPr>
                <p:cNvPr id="2" name="Rectangle 1"/>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5" name="Group 14"/>
              <p:cNvGrpSpPr/>
              <p:nvPr/>
            </p:nvGrpSpPr>
            <p:grpSpPr>
              <a:xfrm>
                <a:off x="7604020" y="2517129"/>
                <a:ext cx="441433" cy="433951"/>
                <a:chOff x="6894788" y="1033756"/>
                <a:chExt cx="441433" cy="433951"/>
              </a:xfrm>
            </p:grpSpPr>
            <p:sp>
              <p:nvSpPr>
                <p:cNvPr id="16" name="Rectangle 15"/>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18" name="Oval 17"/>
            <p:cNvSpPr/>
            <p:nvPr/>
          </p:nvSpPr>
          <p:spPr>
            <a:xfrm>
              <a:off x="8082548" y="2154346"/>
              <a:ext cx="199583" cy="199583"/>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8434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36789" y="224837"/>
            <a:ext cx="9383681" cy="967630"/>
          </a:xfrm>
        </p:spPr>
        <p:txBody>
          <a:bodyPr lIns="91440" tIns="45720" rIns="91440" bIns="45720"/>
          <a:lstStyle>
            <a:lvl1pPr algn="l" defTabSz="457200" rtl="0" eaLnBrk="1" latinLnBrk="0" hangingPunct="1">
              <a:spcBef>
                <a:spcPct val="0"/>
              </a:spcBef>
              <a:buNone/>
              <a:defRPr sz="2800" b="0" i="0" kern="1200" spc="300">
                <a:solidFill>
                  <a:schemeClr val="accent6">
                    <a:lumMod val="50000"/>
                  </a:schemeClr>
                </a:solidFill>
                <a:latin typeface="Amazon Ember Light" charset="0"/>
                <a:ea typeface="Amazon Ember Light" charset="0"/>
                <a:cs typeface="Amazon Ember Light" charset="0"/>
              </a:defRPr>
            </a:lvl1pPr>
          </a:lstStyle>
          <a:p>
            <a:pPr marL="126900"/>
            <a:r>
              <a:rPr lang="en-US" dirty="0"/>
              <a:t>Proactive Action - Day to Day Operations</a:t>
            </a:r>
          </a:p>
        </p:txBody>
      </p:sp>
      <p:sp>
        <p:nvSpPr>
          <p:cNvPr id="5" name="Content Placeholder 2"/>
          <p:cNvSpPr>
            <a:spLocks noGrp="1"/>
          </p:cNvSpPr>
          <p:nvPr>
            <p:ph idx="4294967295"/>
          </p:nvPr>
        </p:nvSpPr>
        <p:spPr>
          <a:xfrm>
            <a:off x="343420" y="877889"/>
            <a:ext cx="5016261" cy="3430759"/>
          </a:xfrm>
          <a:prstGeom prst="rect">
            <a:avLst/>
          </a:prstGeom>
        </p:spPr>
        <p:txBody>
          <a:bodyPr/>
          <a:lstStyle/>
          <a:p>
            <a:pPr marL="412650" indent="-285750">
              <a:lnSpc>
                <a:spcPct val="150000"/>
              </a:lnSpc>
              <a:buFont typeface="Arial" panose="020B0604020202020204" pitchFamily="34" charset="0"/>
              <a:buChar char="•"/>
            </a:pPr>
            <a:r>
              <a:rPr lang="en-US" sz="1600" dirty="0"/>
              <a:t>Execute commands on any instance or on-premises host</a:t>
            </a:r>
          </a:p>
          <a:p>
            <a:pPr marL="412650" indent="-285750">
              <a:lnSpc>
                <a:spcPct val="150000"/>
              </a:lnSpc>
              <a:buFont typeface="Arial" panose="020B0604020202020204" pitchFamily="34" charset="0"/>
              <a:buChar char="•"/>
            </a:pPr>
            <a:r>
              <a:rPr lang="en-US" sz="1600" dirty="0"/>
              <a:t>Manage your configuration to mitigate drifts</a:t>
            </a:r>
          </a:p>
          <a:p>
            <a:pPr marL="412650" indent="-285750">
              <a:lnSpc>
                <a:spcPct val="150000"/>
              </a:lnSpc>
              <a:buFont typeface="Arial" panose="020B0604020202020204" pitchFamily="34" charset="0"/>
              <a:buChar char="•"/>
            </a:pPr>
            <a:r>
              <a:rPr lang="en-US" sz="1600" dirty="0"/>
              <a:t>Setup maintenance windows for common operations</a:t>
            </a:r>
          </a:p>
          <a:p>
            <a:pPr marL="412650" indent="-285750">
              <a:lnSpc>
                <a:spcPct val="150000"/>
              </a:lnSpc>
              <a:buFont typeface="Arial" panose="020B0604020202020204" pitchFamily="34" charset="0"/>
              <a:buChar char="•"/>
            </a:pPr>
            <a:r>
              <a:rPr lang="en-US" sz="1600" dirty="0"/>
              <a:t>Manage software patches across your fleets</a:t>
            </a:r>
          </a:p>
          <a:p>
            <a:pPr marL="412650" indent="-285750">
              <a:lnSpc>
                <a:spcPct val="150000"/>
              </a:lnSpc>
              <a:buFont typeface="Arial" panose="020B0604020202020204" pitchFamily="34" charset="0"/>
              <a:buChar char="•"/>
            </a:pPr>
            <a:r>
              <a:rPr lang="en-US" sz="1600" dirty="0"/>
              <a:t>Store your secrets and configuration data</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56" t="44197" r="80260" b="31899"/>
          <a:stretch/>
        </p:blipFill>
        <p:spPr>
          <a:xfrm>
            <a:off x="6120503" y="2125383"/>
            <a:ext cx="2218075" cy="1894929"/>
          </a:xfrm>
          <a:prstGeom prst="rect">
            <a:avLst/>
          </a:prstGeom>
          <a:ln>
            <a:noFill/>
          </a:ln>
          <a:effectLst>
            <a:outerShdw blurRad="292100" dist="139700" dir="2700000" algn="tl" rotWithShape="0">
              <a:srgbClr val="333333">
                <a:alpha val="65000"/>
              </a:srgbClr>
            </a:outerShdw>
          </a:effectLst>
        </p:spPr>
      </p:pic>
      <p:grpSp>
        <p:nvGrpSpPr>
          <p:cNvPr id="19" name="Group 18"/>
          <p:cNvGrpSpPr/>
          <p:nvPr/>
        </p:nvGrpSpPr>
        <p:grpSpPr>
          <a:xfrm>
            <a:off x="6120502" y="1322445"/>
            <a:ext cx="2280462" cy="1152296"/>
            <a:chOff x="6079366" y="1822020"/>
            <a:chExt cx="2280462" cy="1152296"/>
          </a:xfrm>
        </p:grpSpPr>
        <p:grpSp>
          <p:nvGrpSpPr>
            <p:cNvPr id="20" name="Group 19"/>
            <p:cNvGrpSpPr/>
            <p:nvPr/>
          </p:nvGrpSpPr>
          <p:grpSpPr>
            <a:xfrm rot="767601">
              <a:off x="6079366" y="1822020"/>
              <a:ext cx="2280462" cy="1068722"/>
              <a:chOff x="5764991" y="1882358"/>
              <a:chExt cx="2280462" cy="1068722"/>
            </a:xfrm>
          </p:grpSpPr>
          <p:sp>
            <p:nvSpPr>
              <p:cNvPr id="22" name="TextBox 21"/>
              <p:cNvSpPr txBox="1"/>
              <p:nvPr/>
            </p:nvSpPr>
            <p:spPr>
              <a:xfrm>
                <a:off x="5766637" y="1914524"/>
                <a:ext cx="1774909" cy="369332"/>
              </a:xfrm>
              <a:prstGeom prst="rect">
                <a:avLst/>
              </a:prstGeom>
              <a:noFill/>
            </p:spPr>
            <p:txBody>
              <a:bodyPr wrap="none" rtlCol="0">
                <a:spAutoFit/>
              </a:bodyPr>
              <a:lstStyle/>
              <a:p>
                <a:r>
                  <a:rPr lang="en-US" dirty="0"/>
                  <a:t>Reactive Action</a:t>
                </a:r>
              </a:p>
            </p:txBody>
          </p:sp>
          <p:sp>
            <p:nvSpPr>
              <p:cNvPr id="23" name="TextBox 22"/>
              <p:cNvSpPr txBox="1"/>
              <p:nvPr/>
            </p:nvSpPr>
            <p:spPr>
              <a:xfrm>
                <a:off x="5764991" y="2549439"/>
                <a:ext cx="1839030" cy="369332"/>
              </a:xfrm>
              <a:prstGeom prst="rect">
                <a:avLst/>
              </a:prstGeom>
              <a:noFill/>
            </p:spPr>
            <p:txBody>
              <a:bodyPr wrap="none" rtlCol="0">
                <a:spAutoFit/>
              </a:bodyPr>
              <a:lstStyle/>
              <a:p>
                <a:r>
                  <a:rPr lang="en-US" dirty="0"/>
                  <a:t>Proactive Action</a:t>
                </a:r>
              </a:p>
            </p:txBody>
          </p:sp>
          <p:grpSp>
            <p:nvGrpSpPr>
              <p:cNvPr id="24" name="Group 23"/>
              <p:cNvGrpSpPr/>
              <p:nvPr/>
            </p:nvGrpSpPr>
            <p:grpSpPr>
              <a:xfrm>
                <a:off x="7604020" y="1882358"/>
                <a:ext cx="441433" cy="433951"/>
                <a:chOff x="6894788" y="1033756"/>
                <a:chExt cx="441433" cy="433951"/>
              </a:xfrm>
            </p:grpSpPr>
            <p:sp>
              <p:nvSpPr>
                <p:cNvPr id="28" name="Rectangle 27"/>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 name="Group 24"/>
              <p:cNvGrpSpPr/>
              <p:nvPr/>
            </p:nvGrpSpPr>
            <p:grpSpPr>
              <a:xfrm>
                <a:off x="7604020" y="2517129"/>
                <a:ext cx="441433" cy="433951"/>
                <a:chOff x="6894788" y="1033756"/>
                <a:chExt cx="441433" cy="433951"/>
              </a:xfrm>
            </p:grpSpPr>
            <p:sp>
              <p:nvSpPr>
                <p:cNvPr id="26" name="Rectangle 25"/>
                <p:cNvSpPr/>
                <p:nvPr/>
              </p:nvSpPr>
              <p:spPr>
                <a:xfrm>
                  <a:off x="6894788" y="1033756"/>
                  <a:ext cx="441433" cy="43395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p:cNvSpPr/>
                <p:nvPr/>
              </p:nvSpPr>
              <p:spPr>
                <a:xfrm>
                  <a:off x="6955409" y="1093349"/>
                  <a:ext cx="320190" cy="3147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1" name="Oval 20"/>
            <p:cNvSpPr/>
            <p:nvPr/>
          </p:nvSpPr>
          <p:spPr>
            <a:xfrm>
              <a:off x="7943524" y="2774733"/>
              <a:ext cx="199583" cy="199583"/>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93785833"/>
      </p:ext>
    </p:extLst>
  </p:cSld>
  <p:clrMapOvr>
    <a:masterClrMapping/>
  </p:clrMapOvr>
</p:sld>
</file>

<file path=ppt/theme/theme1.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056A819-70A6-4564-AFAD-B36CF317BB94}" vid="{01C7A089-F605-4141-A202-0CEC29AC7B7D}"/>
    </a:ext>
  </a:extLst>
</a:theme>
</file>

<file path=ppt/theme/theme2.xml><?xml version="1.0" encoding="utf-8"?>
<a:theme xmlns:a="http://schemas.openxmlformats.org/drawingml/2006/main" name="1_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056A819-70A6-4564-AFAD-B36CF317BB94}" vid="{01C7A089-F605-4141-A202-0CEC29AC7B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2016 CAB Event Presentation Template</Template>
  <TotalTime>4827</TotalTime>
  <Words>2070</Words>
  <Application>Microsoft Macintosh PowerPoint</Application>
  <PresentationFormat>On-screen Show (16:9)</PresentationFormat>
  <Paragraphs>311</Paragraphs>
  <Slides>36</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Amazon Ember</vt:lpstr>
      <vt:lpstr>Amazon Ember Light</vt:lpstr>
      <vt:lpstr>Arial</vt:lpstr>
      <vt:lpstr>Calibri</vt:lpstr>
      <vt:lpstr>Consolas</vt:lpstr>
      <vt:lpstr>Lucida Console</vt:lpstr>
      <vt:lpstr>Open Sans</vt:lpstr>
      <vt:lpstr>Roboto Condensed Light</vt:lpstr>
      <vt:lpstr>Times New Roman</vt:lpstr>
      <vt:lpstr>Wingdings</vt:lpstr>
      <vt:lpstr>DeckTemplate-AWS</vt:lpstr>
      <vt:lpstr>1_DeckTemplate-AWS</vt:lpstr>
      <vt:lpstr>PowerPoint Presentation</vt:lpstr>
      <vt:lpstr>The pursuit of operational excellence </vt:lpstr>
      <vt:lpstr>AWS Systems Manager</vt:lpstr>
      <vt:lpstr>AWS Resource Groups – Group Resources</vt:lpstr>
      <vt:lpstr>Built-In (cross-service) Insights</vt:lpstr>
      <vt:lpstr>Track Software Inventory and Compliance </vt:lpstr>
      <vt:lpstr>Build your own operational dashboards</vt:lpstr>
      <vt:lpstr>Reactive Action – Mitigate Issues Realtime</vt:lpstr>
      <vt:lpstr>PowerPoint Presentation</vt:lpstr>
      <vt:lpstr>Automation</vt:lpstr>
      <vt:lpstr>New AWS Services to support Fleet Management</vt:lpstr>
      <vt:lpstr>PowerPoint Presentation</vt:lpstr>
      <vt:lpstr>AWS Systems Manager Components</vt:lpstr>
      <vt:lpstr>AWS Systems Manager Resource Groups</vt:lpstr>
      <vt:lpstr>AWS Systems Manager Resource Groups</vt:lpstr>
      <vt:lpstr>SSM Inventory Manager</vt:lpstr>
      <vt:lpstr>SSM Inventory Manager</vt:lpstr>
      <vt:lpstr>SSM Inventory Manager</vt:lpstr>
      <vt:lpstr>SSM Automation</vt:lpstr>
      <vt:lpstr>SSM Automation</vt:lpstr>
      <vt:lpstr>SSM Run Command</vt:lpstr>
      <vt:lpstr>SSM Session Manager</vt:lpstr>
      <vt:lpstr>SSM Session Manager</vt:lpstr>
      <vt:lpstr>SSM Patch Manager</vt:lpstr>
      <vt:lpstr>SSM Patch Manager</vt:lpstr>
      <vt:lpstr>SSM Patch Manager – Baseline Associations</vt:lpstr>
      <vt:lpstr>SSM Patch Manager</vt:lpstr>
      <vt:lpstr>SSM Maintenance Windows</vt:lpstr>
      <vt:lpstr>SSM Maintenance Windows</vt:lpstr>
      <vt:lpstr>SSM Documents</vt:lpstr>
      <vt:lpstr>SSM Documents</vt:lpstr>
      <vt:lpstr>SSM State Manager</vt:lpstr>
      <vt:lpstr>SSM Configuration Compliance</vt:lpstr>
      <vt:lpstr>PowerPoint Presentation</vt:lpstr>
      <vt:lpstr>Next Steps:</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Taylor</dc:creator>
  <cp:lastModifiedBy>Microsoft Office User</cp:lastModifiedBy>
  <cp:revision>344</cp:revision>
  <dcterms:created xsi:type="dcterms:W3CDTF">2016-04-27T18:10:11Z</dcterms:created>
  <dcterms:modified xsi:type="dcterms:W3CDTF">2018-11-16T05:03:40Z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